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1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1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2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29.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30.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31.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32.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33.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34.xml" ContentType="application/vnd.openxmlformats-officedocument.presentationml.notesSlide+xml"/>
  <Override PartName="/ppt/tags/tag13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notesSlides/notesSlide47.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notesSlides/notesSlide48.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49.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50.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51.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notesSlides/notesSlide52.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notesSlides/notesSlide53.xml" ContentType="application/vnd.openxmlformats-officedocument.presentationml.notesSlide+xml"/>
  <Override PartName="/ppt/tags/tag21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notesSlides/notesSlide72.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notesSlides/notesSlide73.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notesSlides/notesSlide74.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notesSlides/notesSlide75.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notesSlides/notesSlide76.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notesSlides/notesSlide77.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notesSlides/notesSlide78.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notesSlides/notesSlide79.xml" ContentType="application/vnd.openxmlformats-officedocument.presentationml.notesSlide+xml"/>
  <Override PartName="/ppt/tags/tag28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notesSlides/notesSlide94.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notesSlides/notesSlide95.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notesSlides/notesSlide96.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notesSlides/notesSlide97.xml" ContentType="application/vnd.openxmlformats-officedocument.presentationml.notesSlide+xml"/>
  <Override PartName="/ppt/tags/tag348.xml" ContentType="application/vnd.openxmlformats-officedocument.presentationml.tags+xml"/>
  <Override PartName="/ppt/tags/tag349.xml" ContentType="application/vnd.openxmlformats-officedocument.presentationml.tags+xml"/>
  <Override PartName="/ppt/notesSlides/notesSlide98.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notesSlides/notesSlide99.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notesSlides/notesSlide100.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notesSlides/notesSlide101.xml" ContentType="application/vnd.openxmlformats-officedocument.presentationml.notesSlide+xml"/>
  <Override PartName="/ppt/tags/tag356.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08"/>
  </p:notesMasterIdLst>
  <p:handoutMasterIdLst>
    <p:handoutMasterId r:id="rId109"/>
  </p:handoutMasterIdLst>
  <p:sldIdLst>
    <p:sldId id="1128" r:id="rId3"/>
    <p:sldId id="1181" r:id="rId4"/>
    <p:sldId id="257" r:id="rId5"/>
    <p:sldId id="706" r:id="rId6"/>
    <p:sldId id="835" r:id="rId7"/>
    <p:sldId id="1138" r:id="rId8"/>
    <p:sldId id="1182" r:id="rId9"/>
    <p:sldId id="707" r:id="rId10"/>
    <p:sldId id="1073" r:id="rId11"/>
    <p:sldId id="903" r:id="rId12"/>
    <p:sldId id="1075" r:id="rId13"/>
    <p:sldId id="1184" r:id="rId14"/>
    <p:sldId id="1076" r:id="rId15"/>
    <p:sldId id="914" r:id="rId16"/>
    <p:sldId id="1142" r:id="rId17"/>
    <p:sldId id="1143" r:id="rId18"/>
    <p:sldId id="1183" r:id="rId19"/>
    <p:sldId id="926" r:id="rId20"/>
    <p:sldId id="560" r:id="rId21"/>
    <p:sldId id="930" r:id="rId22"/>
    <p:sldId id="932" r:id="rId23"/>
    <p:sldId id="935" r:id="rId24"/>
    <p:sldId id="936" r:id="rId25"/>
    <p:sldId id="1098" r:id="rId26"/>
    <p:sldId id="1224" r:id="rId27"/>
    <p:sldId id="1223" r:id="rId28"/>
    <p:sldId id="1222" r:id="rId29"/>
    <p:sldId id="947" r:id="rId30"/>
    <p:sldId id="948" r:id="rId31"/>
    <p:sldId id="1090" r:id="rId32"/>
    <p:sldId id="1151" r:id="rId33"/>
    <p:sldId id="1187" r:id="rId34"/>
    <p:sldId id="1189" r:id="rId35"/>
    <p:sldId id="1188" r:id="rId36"/>
    <p:sldId id="958" r:id="rId37"/>
    <p:sldId id="959" r:id="rId38"/>
    <p:sldId id="972" r:id="rId39"/>
    <p:sldId id="974" r:id="rId40"/>
    <p:sldId id="975" r:id="rId41"/>
    <p:sldId id="1153" r:id="rId42"/>
    <p:sldId id="976" r:id="rId43"/>
    <p:sldId id="1221" r:id="rId44"/>
    <p:sldId id="1196" r:id="rId45"/>
    <p:sldId id="1197" r:id="rId46"/>
    <p:sldId id="1190" r:id="rId47"/>
    <p:sldId id="1191" r:id="rId48"/>
    <p:sldId id="979" r:id="rId49"/>
    <p:sldId id="980" r:id="rId50"/>
    <p:sldId id="1192" r:id="rId51"/>
    <p:sldId id="1177" r:id="rId52"/>
    <p:sldId id="1193" r:id="rId53"/>
    <p:sldId id="1194" r:id="rId54"/>
    <p:sldId id="1195" r:id="rId55"/>
    <p:sldId id="1179" r:id="rId56"/>
    <p:sldId id="1031" r:id="rId57"/>
    <p:sldId id="1007" r:id="rId58"/>
    <p:sldId id="1009" r:id="rId59"/>
    <p:sldId id="1010" r:id="rId60"/>
    <p:sldId id="1160" r:id="rId61"/>
    <p:sldId id="1198" r:id="rId62"/>
    <p:sldId id="1199" r:id="rId63"/>
    <p:sldId id="1011" r:id="rId64"/>
    <p:sldId id="1166" r:id="rId65"/>
    <p:sldId id="1162" r:id="rId66"/>
    <p:sldId id="1200" r:id="rId67"/>
    <p:sldId id="1201" r:id="rId68"/>
    <p:sldId id="1202" r:id="rId69"/>
    <p:sldId id="1203" r:id="rId70"/>
    <p:sldId id="1204" r:id="rId71"/>
    <p:sldId id="1205" r:id="rId72"/>
    <p:sldId id="1206" r:id="rId73"/>
    <p:sldId id="1017" r:id="rId74"/>
    <p:sldId id="1018" r:id="rId75"/>
    <p:sldId id="1171" r:id="rId76"/>
    <p:sldId id="1210" r:id="rId77"/>
    <p:sldId id="1207" r:id="rId78"/>
    <p:sldId id="1208" r:id="rId79"/>
    <p:sldId id="1167" r:id="rId80"/>
    <p:sldId id="1209" r:id="rId81"/>
    <p:sldId id="1032" r:id="rId82"/>
    <p:sldId id="1180" r:id="rId83"/>
    <p:sldId id="1034" r:id="rId84"/>
    <p:sldId id="1036" r:id="rId85"/>
    <p:sldId id="1037" r:id="rId86"/>
    <p:sldId id="1154" r:id="rId87"/>
    <p:sldId id="1155" r:id="rId88"/>
    <p:sldId id="1038" r:id="rId89"/>
    <p:sldId id="1039" r:id="rId90"/>
    <p:sldId id="1217" r:id="rId91"/>
    <p:sldId id="1219" r:id="rId92"/>
    <p:sldId id="1218" r:id="rId93"/>
    <p:sldId id="1157" r:id="rId94"/>
    <p:sldId id="1158" r:id="rId95"/>
    <p:sldId id="1049" r:id="rId96"/>
    <p:sldId id="1050" r:id="rId97"/>
    <p:sldId id="1211" r:id="rId98"/>
    <p:sldId id="1212" r:id="rId99"/>
    <p:sldId id="1213" r:id="rId100"/>
    <p:sldId id="1214" r:id="rId101"/>
    <p:sldId id="1215" r:id="rId102"/>
    <p:sldId id="1216" r:id="rId103"/>
    <p:sldId id="1061" r:id="rId104"/>
    <p:sldId id="1062" r:id="rId105"/>
    <p:sldId id="1220" r:id="rId106"/>
    <p:sldId id="1225" r:id="rId107"/>
  </p:sldIdLst>
  <p:sldSz cx="12192000" cy="6858000"/>
  <p:notesSz cx="6858000" cy="9144000"/>
  <p:custDataLst>
    <p:tags r:id="rId1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extLst>
      <p:ext uri="{19B8F6BF-5375-455C-9EA6-DF929625EA0E}">
        <p15:presenceInfo xmlns:p15="http://schemas.microsoft.com/office/powerpoint/2012/main" userId="18980950c30e92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4AB"/>
    <a:srgbClr val="D0CECE"/>
    <a:srgbClr val="044875"/>
    <a:srgbClr val="000000"/>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22" autoAdjust="0"/>
    <p:restoredTop sz="94915" autoAdjust="0"/>
  </p:normalViewPr>
  <p:slideViewPr>
    <p:cSldViewPr showGuides="1">
      <p:cViewPr varScale="1">
        <p:scale>
          <a:sx n="113" d="100"/>
          <a:sy n="113" d="100"/>
        </p:scale>
        <p:origin x="471" y="42"/>
      </p:cViewPr>
      <p:guideLst>
        <p:guide orient="horz" pos="2442"/>
        <p:guide pos="3853"/>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handoutMaster" Target="handoutMasters/handout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gs" Target="tags/tag1.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2025/4/18</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2025/4/18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5B64-49E3-BC3A-3026-C14EA21D09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875FED-9B7E-4A94-B46C-B4B34D05E9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B5923B-1A04-0F32-D976-174B2237149B}"/>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0B94FB28-4D1A-F5DA-AFCD-EE0DA05D2FD8}"/>
              </a:ext>
            </a:extLst>
          </p:cNvPr>
          <p:cNvSpPr>
            <a:spLocks noGrp="1"/>
          </p:cNvSpPr>
          <p:nvPr>
            <p:ph type="sldNum" sz="quarter" idx="5"/>
          </p:nvPr>
        </p:nvSpPr>
        <p:spPr/>
        <p:txBody>
          <a:bodyPr/>
          <a:lstStyle/>
          <a:p>
            <a:fld id="{5849F42C-2DAE-424C-A4B8-3140182C3E9F}" type="slidenum">
              <a:rPr lang="zh-CN" altLang="en-US" smtClean="0"/>
              <a:t>1</a:t>
            </a:fld>
            <a:endParaRPr lang="zh-CN" altLang="en-US"/>
          </a:p>
        </p:txBody>
      </p:sp>
    </p:spTree>
    <p:extLst>
      <p:ext uri="{BB962C8B-B14F-4D97-AF65-F5344CB8AC3E}">
        <p14:creationId xmlns:p14="http://schemas.microsoft.com/office/powerpoint/2010/main" val="3075357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C6D6-ADEF-A0FB-600D-E11D709E69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3E37C7-BCA3-A95F-FBB7-5401D745BD0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459D670-7F56-B24F-2F5C-1118C5728D9B}"/>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7250880-4F52-ADBD-F32E-9BE9467DEF72}"/>
              </a:ext>
            </a:extLst>
          </p:cNvPr>
          <p:cNvSpPr>
            <a:spLocks noGrp="1"/>
          </p:cNvSpPr>
          <p:nvPr>
            <p:ph type="sldNum" sz="quarter" idx="10"/>
          </p:nvPr>
        </p:nvSpPr>
        <p:spPr/>
        <p:txBody>
          <a:bodyPr/>
          <a:lstStyle/>
          <a:p>
            <a:fld id="{677A2CBA-E486-4DC8-8696-C7854B0A28FD}" type="slidenum">
              <a:rPr lang="zh-CN" altLang="en-US" smtClean="0"/>
              <a:t>100</a:t>
            </a:fld>
            <a:endParaRPr lang="zh-CN" altLang="en-US"/>
          </a:p>
        </p:txBody>
      </p:sp>
    </p:spTree>
    <p:extLst>
      <p:ext uri="{BB962C8B-B14F-4D97-AF65-F5344CB8AC3E}">
        <p14:creationId xmlns:p14="http://schemas.microsoft.com/office/powerpoint/2010/main" val="34549040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E821D-C9B7-222B-A045-77CE463E78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437F4C-2129-799E-66F2-2A8294F6EC3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5B9489A-7BC3-D3EE-0EAF-675E39D0B6E7}"/>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48EFDB7-339C-6173-C6AD-F08F3B92FE01}"/>
              </a:ext>
            </a:extLst>
          </p:cNvPr>
          <p:cNvSpPr>
            <a:spLocks noGrp="1"/>
          </p:cNvSpPr>
          <p:nvPr>
            <p:ph type="sldNum" sz="quarter" idx="10"/>
          </p:nvPr>
        </p:nvSpPr>
        <p:spPr/>
        <p:txBody>
          <a:bodyPr/>
          <a:lstStyle/>
          <a:p>
            <a:fld id="{677A2CBA-E486-4DC8-8696-C7854B0A28FD}" type="slidenum">
              <a:rPr lang="zh-CN" altLang="en-US" smtClean="0"/>
              <a:t>101</a:t>
            </a:fld>
            <a:endParaRPr lang="zh-CN" altLang="en-US"/>
          </a:p>
        </p:txBody>
      </p:sp>
    </p:spTree>
    <p:extLst>
      <p:ext uri="{BB962C8B-B14F-4D97-AF65-F5344CB8AC3E}">
        <p14:creationId xmlns:p14="http://schemas.microsoft.com/office/powerpoint/2010/main" val="22631657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102</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54877-6911-CF39-7C5D-99A4475F30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951B64-3B11-2DD5-1266-AADEEE64D91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EDDE2CD-6805-B689-35BA-A3A50687CB96}"/>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AAE4CB7-3C83-0458-1DE5-044C34A9BEA9}"/>
              </a:ext>
            </a:extLst>
          </p:cNvPr>
          <p:cNvSpPr>
            <a:spLocks noGrp="1"/>
          </p:cNvSpPr>
          <p:nvPr>
            <p:ph type="sldNum" sz="quarter" idx="10"/>
          </p:nvPr>
        </p:nvSpPr>
        <p:spPr/>
        <p:txBody>
          <a:bodyPr/>
          <a:lstStyle/>
          <a:p>
            <a:fld id="{677A2CBA-E486-4DC8-8696-C7854B0A28FD}" type="slidenum">
              <a:rPr lang="zh-CN" altLang="en-US" smtClean="0"/>
              <a:t>104</a:t>
            </a:fld>
            <a:endParaRPr lang="zh-CN" altLang="en-US"/>
          </a:p>
        </p:txBody>
      </p:sp>
    </p:spTree>
    <p:extLst>
      <p:ext uri="{BB962C8B-B14F-4D97-AF65-F5344CB8AC3E}">
        <p14:creationId xmlns:p14="http://schemas.microsoft.com/office/powerpoint/2010/main" val="41173877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727FD-3C2F-29C5-965A-2BDC2AA955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FB26FA-50F5-A9ED-DAA4-4204A03B946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636D944-EE32-132A-C445-48104A5E7C44}"/>
              </a:ext>
            </a:extLst>
          </p:cNvPr>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B4439AA-E8D4-07F6-EE53-55D3BCD480DA}"/>
              </a:ext>
            </a:extLst>
          </p:cNvPr>
          <p:cNvSpPr>
            <a:spLocks noGrp="1"/>
          </p:cNvSpPr>
          <p:nvPr>
            <p:ph type="sldNum" sz="quarter" idx="10"/>
          </p:nvPr>
        </p:nvSpPr>
        <p:spPr/>
        <p:txBody>
          <a:bodyPr/>
          <a:lstStyle/>
          <a:p>
            <a:fld id="{677A2CBA-E486-4DC8-8696-C7854B0A28FD}" type="slidenum">
              <a:rPr lang="zh-CN" altLang="en-US" smtClean="0"/>
              <a:t>105</a:t>
            </a:fld>
            <a:endParaRPr lang="zh-CN" altLang="en-US"/>
          </a:p>
        </p:txBody>
      </p:sp>
    </p:spTree>
    <p:extLst>
      <p:ext uri="{BB962C8B-B14F-4D97-AF65-F5344CB8AC3E}">
        <p14:creationId xmlns:p14="http://schemas.microsoft.com/office/powerpoint/2010/main" val="3714105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86584-ACA5-E59F-CB77-3B8C800417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5CCBB3-E68A-7F05-03A2-D4030984080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F455CD9-75D8-7CD7-E7D1-99503E3B49C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FBC278E4-1628-235F-EC1A-012DE6D0E39E}"/>
              </a:ext>
            </a:extLst>
          </p:cNvPr>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171058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C08DC-C780-DF92-5526-24A6F98F89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7A1960-64E2-47F9-7F32-327D5BD33B2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91BC2B4-DD21-3282-74F5-7A7D01DCFB6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062366B-CDDD-6CF3-7329-BEEC9EBEA762}"/>
              </a:ext>
            </a:extLst>
          </p:cNvPr>
          <p:cNvSpPr>
            <a:spLocks noGrp="1"/>
          </p:cNvSpPr>
          <p:nvPr>
            <p:ph type="sldNum" sz="quarter" idx="10"/>
          </p:nvPr>
        </p:nvSpPr>
        <p:spPr/>
        <p:txBody>
          <a:bodyPr/>
          <a:lstStyle/>
          <a:p>
            <a:fld id="{677A2CBA-E486-4DC8-8696-C7854B0A28FD}" type="slidenum">
              <a:rPr lang="zh-CN" altLang="en-US" smtClean="0"/>
              <a:t>12</a:t>
            </a:fld>
            <a:endParaRPr lang="zh-CN" altLang="en-US"/>
          </a:p>
        </p:txBody>
      </p:sp>
    </p:spTree>
    <p:extLst>
      <p:ext uri="{BB962C8B-B14F-4D97-AF65-F5344CB8AC3E}">
        <p14:creationId xmlns:p14="http://schemas.microsoft.com/office/powerpoint/2010/main" val="2395908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BFBC-CBCD-6FBE-05ED-A356DEDA1D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926A30-E300-14A9-C1CD-E5E9C5A5077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C773BFA-D063-5730-C9A1-56739065F33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在训练阶段，我们需要估计参数 </a:t>
            </a:r>
            <a:r>
              <a:rPr lang="en-US" altLang="zh-CN" dirty="0"/>
              <a:t>θ</a:t>
            </a:r>
            <a:r>
              <a:rPr lang="zh-CN" altLang="en-US" dirty="0"/>
              <a:t>，它代表了神经网络的权重。这些权重是共享的，并由源域和目标域的预测器共同使用。这里，目标是估计出最优的 </a:t>
            </a:r>
            <a:r>
              <a:rPr lang="en-US" altLang="zh-CN" dirty="0"/>
              <a:t>θ</a:t>
            </a:r>
            <a:r>
              <a:rPr lang="zh-CN" altLang="en-US" dirty="0"/>
              <a:t>，使得模型可以有效地对目标域的数据进行分类。</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由于目标域数据是</a:t>
            </a:r>
            <a:r>
              <a:rPr lang="zh-CN" altLang="en-US" b="1" dirty="0"/>
              <a:t>无标签的</a:t>
            </a:r>
            <a:r>
              <a:rPr lang="zh-CN" altLang="en-US" dirty="0"/>
              <a:t>，不能直接用于最大化数据似然函数，因此，作者提出通过目标域数据构造参数 </a:t>
            </a:r>
            <a:r>
              <a:rPr lang="en-US" altLang="zh-CN" dirty="0"/>
              <a:t>θ</a:t>
            </a:r>
            <a:r>
              <a:rPr lang="zh-CN" altLang="en-US" dirty="0"/>
              <a:t>的</a:t>
            </a:r>
            <a:r>
              <a:rPr lang="zh-CN" altLang="en-US" b="1" dirty="0"/>
              <a:t>先验分布。</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公式（</a:t>
            </a:r>
            <a:r>
              <a:rPr lang="en-US" altLang="zh-CN" dirty="0"/>
              <a:t>2</a:t>
            </a:r>
            <a:r>
              <a:rPr lang="zh-CN" altLang="en-US" dirty="0"/>
              <a:t>）中定义了后验分布 </a:t>
            </a:r>
            <a:r>
              <a:rPr lang="el-GR" altLang="zh-CN" dirty="0"/>
              <a:t>π(θ∣</a:t>
            </a:r>
            <a:r>
              <a:rPr lang="en-US" altLang="zh-CN" dirty="0"/>
              <a:t>S,T)</a:t>
            </a:r>
            <a:r>
              <a:rPr lang="zh-CN" altLang="en-US" dirty="0"/>
              <a:t>，这个分布是基于源域数据集 </a:t>
            </a:r>
            <a:r>
              <a:rPr lang="en-US" altLang="zh-CN" dirty="0"/>
              <a:t>S </a:t>
            </a:r>
            <a:r>
              <a:rPr lang="zh-CN" altLang="en-US" dirty="0"/>
              <a:t>和目标域数据集 </a:t>
            </a:r>
            <a:r>
              <a:rPr lang="en-US" altLang="zh-CN" dirty="0"/>
              <a:t>T </a:t>
            </a:r>
            <a:r>
              <a:rPr lang="zh-CN" altLang="en-US" dirty="0"/>
              <a:t>计算的。公式右边第一部分源域数据集上的</a:t>
            </a:r>
            <a:r>
              <a:rPr lang="zh-CN" altLang="en-US" b="1" dirty="0"/>
              <a:t>似然函数</a:t>
            </a:r>
            <a:r>
              <a:rPr lang="zh-CN" altLang="en-US" dirty="0"/>
              <a:t>，表示在给定网络参数 </a:t>
            </a:r>
            <a:r>
              <a:rPr lang="en-US" altLang="zh-CN" dirty="0"/>
              <a:t>θ </a:t>
            </a:r>
            <a:r>
              <a:rPr lang="zh-CN" altLang="en-US" dirty="0"/>
              <a:t>时，源域数据如何匹配预测。第二部分基于目标域和源域输入数据的</a:t>
            </a:r>
            <a:r>
              <a:rPr lang="zh-CN" altLang="en-US" b="1" dirty="0"/>
              <a:t>先验分布</a:t>
            </a:r>
            <a:r>
              <a:rPr lang="zh-CN" altLang="en-US" dirty="0"/>
              <a:t>，用作正则项。这一项通过目标域数据约束网络参数，使得模型不仅能在源域上表现良好，也能在目标域上具备适应性。公式（</a:t>
            </a:r>
            <a:r>
              <a:rPr lang="en-US" altLang="zh-CN" dirty="0"/>
              <a:t>2</a:t>
            </a:r>
            <a:r>
              <a:rPr lang="zh-CN" altLang="en-US" dirty="0"/>
              <a:t>）展示了后验分布的构建过程：最大化后验分布（</a:t>
            </a:r>
            <a:r>
              <a:rPr lang="en-US" altLang="zh-CN" dirty="0"/>
              <a:t>MAP</a:t>
            </a:r>
            <a:r>
              <a:rPr lang="zh-CN" altLang="en-US" dirty="0"/>
              <a:t>，最大后验估计）将结合源域的似然和目标域的先验，以实现最优的域适应效果。</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公式（</a:t>
            </a:r>
            <a:r>
              <a:rPr lang="en-US" altLang="zh-CN" dirty="0"/>
              <a:t>3</a:t>
            </a:r>
            <a:r>
              <a:rPr lang="zh-CN" altLang="en-US" dirty="0"/>
              <a:t>）描述了最大后验估计的目标。通过求解 </a:t>
            </a:r>
            <a:r>
              <a:rPr lang="el-GR" altLang="zh-CN" dirty="0"/>
              <a:t>θ</a:t>
            </a:r>
            <a:r>
              <a:rPr lang="zh-CN" altLang="en-US" dirty="0"/>
              <a:t>使得后验分布 </a:t>
            </a:r>
            <a:r>
              <a:rPr lang="el-GR" altLang="zh-CN" dirty="0"/>
              <a:t>π(θ∣</a:t>
            </a:r>
            <a:r>
              <a:rPr lang="en-US" altLang="zh-CN" dirty="0"/>
              <a:t>S,T</a:t>
            </a:r>
            <a:r>
              <a:rPr lang="zh-CN" altLang="en-US" dirty="0"/>
              <a:t>）最大化，即可以找到在源域和目标域上都表现良好的最优网络参数 </a:t>
            </a:r>
            <a:r>
              <a:rPr lang="el-GR" altLang="zh-CN" dirty="0"/>
              <a:t>θ^</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进一步解释了似然函数的分解，其中</a:t>
            </a:r>
            <a:r>
              <a:rPr lang="en-US" altLang="zh-CN" sz="1600" kern="1200" dirty="0">
                <a:solidFill>
                  <a:schemeClr val="tx1"/>
                </a:solidFill>
                <a:effectLst/>
                <a:latin typeface="微软雅黑" panose="020B0503020204020204" charset="-122"/>
                <a:ea typeface="微软雅黑" panose="020B0503020204020204" charset="-122"/>
                <a:cs typeface="+mn-cs"/>
              </a:rPr>
              <a:t>f</a:t>
            </a:r>
            <a:r>
              <a:rPr lang="el-GR" altLang="zh-CN" dirty="0"/>
              <a:t>θ</a:t>
            </a:r>
            <a:r>
              <a:rPr lang="zh-CN" altLang="en-US" sz="1600" kern="1200" dirty="0">
                <a:solidFill>
                  <a:schemeClr val="tx1"/>
                </a:solidFill>
                <a:effectLst/>
                <a:latin typeface="微软雅黑" panose="020B0503020204020204" charset="-122"/>
                <a:ea typeface="微软雅黑" panose="020B0503020204020204" charset="-122"/>
                <a:cs typeface="+mn-cs"/>
              </a:rPr>
              <a:t> 是给定源域样本</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的条件概率，代表源域预测器在给定样本时预测其标签的概率。</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由于源域和目标域的</a:t>
            </a:r>
            <a:r>
              <a:rPr lang="en-US" altLang="zh-CN" dirty="0"/>
              <a:t>DA</a:t>
            </a:r>
            <a:r>
              <a:rPr lang="zh-CN" altLang="en-US" dirty="0"/>
              <a:t>层中存在跨域统计量（通过混合系数 </a:t>
            </a:r>
            <a:r>
              <a:rPr lang="en-US" altLang="zh-CN" dirty="0"/>
              <a:t>α\alphaα </a:t>
            </a:r>
            <a:r>
              <a:rPr lang="zh-CN" altLang="en-US" dirty="0"/>
              <a:t>控制源域和目标域的混合），两者都影响着源域和目标域的分布。因此，似然函数和先验分布实际上依赖于两者的混合分布，从而在源域和目标域之间建立联系。在训练过程中，目标是通过最大化后验分布来找到最优的网络参数 </a:t>
            </a:r>
            <a:r>
              <a:rPr lang="en-US" altLang="zh-CN" dirty="0"/>
              <a:t>θ\</a:t>
            </a:r>
            <a:r>
              <a:rPr lang="en-US" altLang="zh-CN" dirty="0" err="1"/>
              <a:t>thetaθ</a:t>
            </a:r>
            <a:r>
              <a:rPr lang="zh-CN" altLang="en-US" dirty="0"/>
              <a:t>。后验分布由源域数据的似然函数和目标域数据构造的先验分布共同决定。源域的数据为模型提供了监督信号，而目标域的数据则通过正则化方式约束网络的学习方向，从而使得模型可以在目标域上实现良好的泛化能力。</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F95293E-06E9-D101-1B46-911EBDD0383D}"/>
              </a:ext>
            </a:extLst>
          </p:cNvPr>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355520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3874B-5A8A-FD99-0126-17A3D3222C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AD0F97-72A7-9CD5-C189-89FA93C8E6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F144EA7-EBBE-DF60-F1D7-8E7CEBBA22E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80B2792-72AA-7463-C5DC-4C73C9CCC539}"/>
              </a:ext>
            </a:extLst>
          </p:cNvPr>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53312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DBFE9-D35A-55E5-4175-4A32C6E408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FB635B-FF80-9CF4-1B13-EDFC3A52949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2F56838-4E9B-6294-6790-DEF45616ACA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E82F8B5-9605-312C-6ECD-4472E0400B8C}"/>
              </a:ext>
            </a:extLst>
          </p:cNvPr>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217059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06CCE-D875-5883-E2EC-B4F23AB476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C9DA6F-53AC-9088-BECD-B434C08300C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24712BC-650E-2CF5-5FCD-AE74E6DC317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52002BB-2DBC-BDBD-C70B-87D5DA35AFAB}"/>
              </a:ext>
            </a:extLst>
          </p:cNvPr>
          <p:cNvSpPr>
            <a:spLocks noGrp="1"/>
          </p:cNvSpPr>
          <p:nvPr>
            <p:ph type="sldNum" sz="quarter" idx="10"/>
          </p:nvPr>
        </p:nvSpPr>
        <p:spPr/>
        <p:txBody>
          <a:bodyPr/>
          <a:lstStyle/>
          <a:p>
            <a:fld id="{677A2CBA-E486-4DC8-8696-C7854B0A28FD}" type="slidenum">
              <a:rPr lang="zh-CN" altLang="en-US" smtClean="0"/>
              <a:t>17</a:t>
            </a:fld>
            <a:endParaRPr lang="zh-CN" altLang="en-US"/>
          </a:p>
        </p:txBody>
      </p:sp>
    </p:spTree>
    <p:extLst>
      <p:ext uri="{BB962C8B-B14F-4D97-AF65-F5344CB8AC3E}">
        <p14:creationId xmlns:p14="http://schemas.microsoft.com/office/powerpoint/2010/main" val="414335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最后一部分是未来工作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r>
              <a:rPr lang="zh-CN" altLang="en-US" dirty="0"/>
              <a:t>通过引入自适应的 </a:t>
            </a:r>
            <a:r>
              <a:rPr lang="en-US" altLang="zh-CN" dirty="0"/>
              <a:t>DA </a:t>
            </a:r>
            <a:r>
              <a:rPr lang="zh-CN" altLang="en-US" dirty="0"/>
              <a:t>层来对齐源域和目标域的特征分布，并通过熵损失提升模型对目标域数据的自信分类能力。实验表明，该框架在无监督领域自适应任务上表现优异。未来工作将扩展该框架以支持半监督学习和处理多个源域的任务。</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7E5CC-2065-2CEF-552A-DF4E7ABEBC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85089F-E56D-3CBE-A612-80DB9750D0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D32C6F-C866-C141-EC3E-C4BD71D52058}"/>
              </a:ext>
            </a:extLst>
          </p:cNvPr>
          <p:cNvSpPr>
            <a:spLocks noGrp="1"/>
          </p:cNvSpPr>
          <p:nvPr>
            <p:ph type="body" idx="1"/>
          </p:nvPr>
        </p:nvSpPr>
        <p:spPr/>
        <p:txBody>
          <a:bodyPr/>
          <a:lstStyle/>
          <a:p>
            <a:r>
              <a:rPr lang="zh-CN" altLang="en-US" dirty="0"/>
              <a:t>首先介绍第一篇</a:t>
            </a:r>
          </a:p>
        </p:txBody>
      </p:sp>
      <p:sp>
        <p:nvSpPr>
          <p:cNvPr id="4" name="灯片编号占位符 3">
            <a:extLst>
              <a:ext uri="{FF2B5EF4-FFF2-40B4-BE49-F238E27FC236}">
                <a16:creationId xmlns:a16="http://schemas.microsoft.com/office/drawing/2014/main" id="{FED41BF4-8CBF-1120-2BF2-292DD08B2A09}"/>
              </a:ext>
            </a:extLst>
          </p:cNvPr>
          <p:cNvSpPr>
            <a:spLocks noGrp="1"/>
          </p:cNvSpPr>
          <p:nvPr>
            <p:ph type="sldNum" sz="quarter" idx="5"/>
          </p:nvPr>
        </p:nvSpPr>
        <p:spPr/>
        <p:txBody>
          <a:bodyPr/>
          <a:lstStyle/>
          <a:p>
            <a:fld id="{5849F42C-2DAE-424C-A4B8-3140182C3E9F}" type="slidenum">
              <a:rPr lang="zh-CN" altLang="en-US" smtClean="0"/>
              <a:t>2</a:t>
            </a:fld>
            <a:endParaRPr lang="zh-CN" altLang="en-US"/>
          </a:p>
        </p:txBody>
      </p:sp>
    </p:spTree>
    <p:extLst>
      <p:ext uri="{BB962C8B-B14F-4D97-AF65-F5344CB8AC3E}">
        <p14:creationId xmlns:p14="http://schemas.microsoft.com/office/powerpoint/2010/main" val="774607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1" dirty="0"/>
              <a:t>监督学习</a:t>
            </a:r>
            <a:r>
              <a:rPr lang="zh-CN" altLang="en-US" dirty="0"/>
              <a:t>：在这种情况下，模型依赖于目标域中的少量有标签的数据样本进行训练。监督学习通常需要大量有标签的数据才能充分捕捉数据分布的复杂性。</a:t>
            </a:r>
            <a:endParaRPr lang="en-US" altLang="zh-CN" dirty="0"/>
          </a:p>
          <a:p>
            <a:pPr algn="just"/>
            <a:r>
              <a:rPr lang="zh-CN" altLang="en-US" b="1" dirty="0"/>
              <a:t>对齐</a:t>
            </a:r>
            <a:r>
              <a:rPr lang="zh-CN" altLang="en-US" dirty="0"/>
              <a:t>：领域自适应任务中，源域和目标域之间的分布差异（领域偏移）需要通过特征对齐来减少。如果目标域中只有少量样本，模型很难准确对齐源域和目标域的分布。</a:t>
            </a:r>
            <a:endParaRPr lang="en-US" altLang="zh-CN" dirty="0"/>
          </a:p>
          <a:p>
            <a:pPr algn="just"/>
            <a:r>
              <a:rPr lang="zh-CN" altLang="en-US" b="1" dirty="0"/>
              <a:t>分离</a:t>
            </a:r>
            <a:r>
              <a:rPr lang="zh-CN" altLang="en-US" dirty="0"/>
              <a:t>：分离指的是将不同类别的样本区分开来，形成清晰的类别边界。少量的目标域样本不足以为模型提供足够的信息，导致模型在目标域上无法有效区分不同的语义类别。</a:t>
            </a:r>
            <a:endParaRPr lang="en-US" altLang="zh-CN" dirty="0"/>
          </a:p>
          <a:p>
            <a:pPr algn="just"/>
            <a:r>
              <a:rPr lang="zh-CN" altLang="en-US" dirty="0"/>
              <a:t>由于目标域的有标签样本稀缺，模型在对齐源域和目标域分布以及区分目标域中不同类别的语义概率分布时会遇到困难。这限制了模型的泛化能力，</a:t>
            </a:r>
            <a:endParaRPr lang="en-US" altLang="zh-CN" dirty="0"/>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dirty="0"/>
              <a:t>分类与对比语义对齐（</a:t>
            </a:r>
            <a:r>
              <a:rPr lang="en-US" altLang="zh-CN" b="1" dirty="0"/>
              <a:t>CCSA</a:t>
            </a:r>
            <a:r>
              <a:rPr lang="zh-CN" altLang="en-US" b="1" dirty="0"/>
              <a:t>）</a:t>
            </a:r>
            <a:r>
              <a:rPr lang="zh-CN" altLang="en-US" dirty="0"/>
              <a:t>是一种用于领域自适应的损失函数，它通过计算样本之间的距离和相似性，促使源域和目标域的语义特征对齐。</a:t>
            </a:r>
            <a:r>
              <a:rPr lang="en-US" altLang="zh-CN" dirty="0"/>
              <a:t>CCSA </a:t>
            </a:r>
            <a:r>
              <a:rPr lang="zh-CN" altLang="en-US" dirty="0"/>
              <a:t>旨在让来自源域和目标域的相似样本在特征空间中更接近，而不同类别的样本保持分离。</a:t>
            </a:r>
            <a:r>
              <a:rPr lang="en-US" altLang="zh-CN" dirty="0"/>
              <a:t>CCSA </a:t>
            </a:r>
            <a:r>
              <a:rPr lang="zh-CN" altLang="en-US" dirty="0"/>
              <a:t>依赖于样本之间的</a:t>
            </a:r>
            <a:r>
              <a:rPr lang="zh-CN" altLang="en-US" b="1" dirty="0"/>
              <a:t>欧氏距离</a:t>
            </a:r>
            <a:r>
              <a:rPr lang="zh-CN" altLang="en-US" dirty="0"/>
              <a:t>或</a:t>
            </a:r>
            <a:r>
              <a:rPr lang="zh-CN" altLang="en-US" b="1" dirty="0"/>
              <a:t>余弦相似度</a:t>
            </a:r>
            <a:r>
              <a:rPr lang="zh-CN" altLang="en-US" dirty="0"/>
              <a:t>等度量来判断样本的特征相似性。这种度量需要足够的样本来准确估计特征空间中的分布。然而，当目标域样本非常有限时，模型难以捕捉到类别间的特征差异，导致计算出的相似性和距离无法准确反映数据的真实分布。样本数量不足时，特征空间可能表现得稀疏，无法全面覆盖目标域的数据分布。这使得样本之间的相似性计算不够可靠，影响对齐效果。</a:t>
            </a: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1C360-3050-C2E6-E248-F639B58204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860B30-D9DB-B653-595A-BDF9ADB30D7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A049206-B0E8-AA41-F763-5F363E99E14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E072F72-6A98-A375-AC6F-D5EBBAD6151F}"/>
              </a:ext>
            </a:extLst>
          </p:cNvPr>
          <p:cNvSpPr>
            <a:spLocks noGrp="1"/>
          </p:cNvSpPr>
          <p:nvPr>
            <p:ph type="sldNum" sz="quarter" idx="10"/>
          </p:nvPr>
        </p:nvSpPr>
        <p:spPr/>
        <p:txBody>
          <a:bodyPr/>
          <a:lstStyle/>
          <a:p>
            <a:fld id="{677A2CBA-E486-4DC8-8696-C7854B0A28FD}" type="slidenum">
              <a:rPr lang="zh-CN" altLang="en-US" smtClean="0"/>
              <a:t>24</a:t>
            </a:fld>
            <a:endParaRPr lang="zh-CN" altLang="en-US"/>
          </a:p>
        </p:txBody>
      </p:sp>
    </p:spTree>
    <p:extLst>
      <p:ext uri="{BB962C8B-B14F-4D97-AF65-F5344CB8AC3E}">
        <p14:creationId xmlns:p14="http://schemas.microsoft.com/office/powerpoint/2010/main" val="3528681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EE255-1CC6-F998-A0C5-43FE2D4165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AF87D9-914E-EE59-9D55-B51AA6E13E2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0881EB9-518A-213E-4FF7-A21B39BA357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E943619-8C74-9A66-F8C3-518BEAC82123}"/>
              </a:ext>
            </a:extLst>
          </p:cNvPr>
          <p:cNvSpPr>
            <a:spLocks noGrp="1"/>
          </p:cNvSpPr>
          <p:nvPr>
            <p:ph type="sldNum" sz="quarter" idx="10"/>
          </p:nvPr>
        </p:nvSpPr>
        <p:spPr/>
        <p:txBody>
          <a:bodyPr/>
          <a:lstStyle/>
          <a:p>
            <a:fld id="{677A2CBA-E486-4DC8-8696-C7854B0A28FD}" type="slidenum">
              <a:rPr lang="zh-CN" altLang="en-US" smtClean="0"/>
              <a:t>25</a:t>
            </a:fld>
            <a:endParaRPr lang="zh-CN" altLang="en-US"/>
          </a:p>
        </p:txBody>
      </p:sp>
    </p:spTree>
    <p:extLst>
      <p:ext uri="{BB962C8B-B14F-4D97-AF65-F5344CB8AC3E}">
        <p14:creationId xmlns:p14="http://schemas.microsoft.com/office/powerpoint/2010/main" val="273684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1FE0-ABCD-8A33-86ED-674606AA52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5D33D1-95DE-E9A0-232E-655A8F9C6DF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A056846-4822-5634-B9E7-874109526CE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94DCF8C-4424-B520-FF4E-2DC393F10671}"/>
              </a:ext>
            </a:extLst>
          </p:cNvPr>
          <p:cNvSpPr>
            <a:spLocks noGrp="1"/>
          </p:cNvSpPr>
          <p:nvPr>
            <p:ph type="sldNum" sz="quarter" idx="10"/>
          </p:nvPr>
        </p:nvSpPr>
        <p:spPr/>
        <p:txBody>
          <a:bodyPr/>
          <a:lstStyle/>
          <a:p>
            <a:fld id="{677A2CBA-E486-4DC8-8696-C7854B0A28FD}" type="slidenum">
              <a:rPr lang="zh-CN" altLang="en-US" smtClean="0"/>
              <a:t>26</a:t>
            </a:fld>
            <a:endParaRPr lang="zh-CN" altLang="en-US"/>
          </a:p>
        </p:txBody>
      </p:sp>
    </p:spTree>
    <p:extLst>
      <p:ext uri="{BB962C8B-B14F-4D97-AF65-F5344CB8AC3E}">
        <p14:creationId xmlns:p14="http://schemas.microsoft.com/office/powerpoint/2010/main" val="2435391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69A4C-65EF-55D1-9858-208133F0AA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922A53-EA46-880C-B7D4-F6AA13EE4D6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AEB4DE9-7B7F-9173-D10D-E1125BD7BF3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721F8B6B-6744-DCD8-0123-BB325C6E3A22}"/>
              </a:ext>
            </a:extLst>
          </p:cNvPr>
          <p:cNvSpPr>
            <a:spLocks noGrp="1"/>
          </p:cNvSpPr>
          <p:nvPr>
            <p:ph type="sldNum" sz="quarter" idx="10"/>
          </p:nvPr>
        </p:nvSpPr>
        <p:spPr/>
        <p:txBody>
          <a:bodyPr/>
          <a:lstStyle/>
          <a:p>
            <a:fld id="{677A2CBA-E486-4DC8-8696-C7854B0A28FD}" type="slidenum">
              <a:rPr lang="zh-CN" altLang="en-US" smtClean="0"/>
              <a:t>27</a:t>
            </a:fld>
            <a:endParaRPr lang="zh-CN" altLang="en-US"/>
          </a:p>
        </p:txBody>
      </p:sp>
    </p:spTree>
    <p:extLst>
      <p:ext uri="{BB962C8B-B14F-4D97-AF65-F5344CB8AC3E}">
        <p14:creationId xmlns:p14="http://schemas.microsoft.com/office/powerpoint/2010/main" val="2162314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b="0" i="0" kern="1200" dirty="0">
                <a:solidFill>
                  <a:schemeClr val="tx1"/>
                </a:solidFill>
                <a:effectLst/>
                <a:latin typeface="微软雅黑" panose="020B0503020204020204" charset="-122"/>
                <a:ea typeface="微软雅黑" panose="020B0503020204020204" charset="-122"/>
                <a:cs typeface="+mn-cs"/>
              </a:rPr>
              <a:t>表</a:t>
            </a:r>
            <a:r>
              <a:rPr lang="en-US" altLang="zh-CN" sz="1600" b="0" i="0" kern="1200" dirty="0">
                <a:solidFill>
                  <a:schemeClr val="tx1"/>
                </a:solidFill>
                <a:effectLst/>
                <a:latin typeface="微软雅黑" panose="020B0503020204020204" charset="-122"/>
                <a:ea typeface="微软雅黑" panose="020B0503020204020204" charset="-122"/>
                <a:cs typeface="+mn-cs"/>
              </a:rPr>
              <a:t>1</a:t>
            </a:r>
            <a:r>
              <a:rPr lang="zh-CN" altLang="en-US" sz="1600" b="0" i="0" kern="1200" dirty="0">
                <a:solidFill>
                  <a:schemeClr val="tx1"/>
                </a:solidFill>
                <a:effectLst/>
                <a:latin typeface="微软雅黑" panose="020B0503020204020204" charset="-122"/>
                <a:ea typeface="微软雅黑" panose="020B0503020204020204" charset="-122"/>
                <a:cs typeface="+mn-cs"/>
              </a:rPr>
              <a:t>：</a:t>
            </a:r>
            <a:r>
              <a:rPr lang="zh-CN" altLang="en-US" dirty="0"/>
              <a:t>在域之间差异较小时（例如 </a:t>
            </a:r>
            <a:r>
              <a:rPr lang="en-US" altLang="zh-CN" b="1" dirty="0"/>
              <a:t>W → D</a:t>
            </a:r>
            <a:r>
              <a:rPr lang="zh-CN" altLang="en-US" dirty="0"/>
              <a:t> 和 </a:t>
            </a:r>
            <a:r>
              <a:rPr lang="en-US" altLang="zh-CN" b="1" dirty="0"/>
              <a:t>D → W</a:t>
            </a:r>
            <a:r>
              <a:rPr lang="zh-CN" altLang="en-US" dirty="0"/>
              <a:t>），</a:t>
            </a:r>
            <a:r>
              <a:rPr lang="zh-CN" altLang="en-US" b="1" dirty="0"/>
              <a:t>无监督算法</a:t>
            </a:r>
            <a:r>
              <a:rPr lang="zh-CN" altLang="en-US" dirty="0"/>
              <a:t>（</a:t>
            </a:r>
            <a:r>
              <a:rPr lang="en-US" altLang="zh-CN" dirty="0"/>
              <a:t>UDA </a:t>
            </a:r>
            <a:r>
              <a:rPr lang="zh-CN" altLang="en-US" dirty="0"/>
              <a:t>方法）能够很好地处理这些任务。然而，在源域和目标域差异较大的情况下（例如 </a:t>
            </a:r>
            <a:r>
              <a:rPr lang="en-US" altLang="zh-CN" b="1" dirty="0"/>
              <a:t>A → W</a:t>
            </a:r>
            <a:r>
              <a:rPr lang="zh-CN" altLang="en-US" dirty="0"/>
              <a:t>、</a:t>
            </a:r>
            <a:r>
              <a:rPr lang="en-US" altLang="zh-CN" b="1" dirty="0"/>
              <a:t>W → A</a:t>
            </a:r>
            <a:r>
              <a:rPr lang="zh-CN" altLang="en-US" dirty="0"/>
              <a:t>、</a:t>
            </a:r>
            <a:r>
              <a:rPr lang="en-US" altLang="zh-CN" b="1" dirty="0"/>
              <a:t>A → D</a:t>
            </a:r>
            <a:r>
              <a:rPr lang="zh-CN" altLang="en-US" dirty="0"/>
              <a:t> 和 </a:t>
            </a:r>
            <a:r>
              <a:rPr lang="en-US" altLang="zh-CN" b="1" dirty="0"/>
              <a:t>D → A</a:t>
            </a:r>
            <a:r>
              <a:rPr lang="zh-CN" altLang="en-US" dirty="0"/>
              <a:t>），</a:t>
            </a:r>
            <a:r>
              <a:rPr lang="en-US" altLang="zh-CN" b="1" dirty="0"/>
              <a:t>CCSA</a:t>
            </a:r>
            <a:r>
              <a:rPr lang="zh-CN" altLang="en-US" dirty="0"/>
              <a:t> 方法相比第二好的算法显示了更大的性能提升。</a:t>
            </a:r>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这篇论文提出了一种多动作深度强化学习算法解决</a:t>
            </a:r>
            <a:r>
              <a:rPr lang="en-US" altLang="zh-CN" dirty="0"/>
              <a:t>FJSP</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30287-F456-C9CB-DB6C-5C90DA5CB7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6F0DCC-9A79-CC83-039E-CAEFD2D57DB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5F820DE-EBF3-4875-16C0-07A17990C634}"/>
              </a:ext>
            </a:extLst>
          </p:cNvPr>
          <p:cNvSpPr>
            <a:spLocks noGrp="1"/>
          </p:cNvSpPr>
          <p:nvPr>
            <p:ph type="body" idx="1"/>
          </p:nvPr>
        </p:nvSpPr>
        <p:spPr/>
        <p:txBody>
          <a:bodyPr/>
          <a:lstStyle/>
          <a:p>
            <a:pPr algn="just"/>
            <a:r>
              <a:rPr lang="zh-CN" altLang="en-US" dirty="0"/>
              <a:t>这里只考虑了 </a:t>
            </a:r>
            <a:r>
              <a:rPr lang="en-US" altLang="zh-CN" b="1" dirty="0"/>
              <a:t>10 </a:t>
            </a:r>
            <a:r>
              <a:rPr lang="zh-CN" altLang="en-US" b="1" dirty="0"/>
              <a:t>个类别。</a:t>
            </a:r>
            <a:r>
              <a:rPr lang="zh-CN" altLang="en-US" dirty="0"/>
              <a:t>作者使用了两种特征表示方式作为输入：</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DeCaF-fc6 </a:t>
            </a:r>
            <a:r>
              <a:rPr lang="zh-CN" altLang="en-US" b="1" dirty="0"/>
              <a:t>特征</a:t>
            </a:r>
            <a:r>
              <a:rPr lang="zh-CN" altLang="en-US" dirty="0"/>
              <a:t>：来自文献 </a:t>
            </a:r>
            <a:r>
              <a:rPr lang="en-US" altLang="zh-CN" dirty="0"/>
              <a:t>[14]</a:t>
            </a:r>
            <a:r>
              <a:rPr lang="zh-CN" altLang="en-US" dirty="0"/>
              <a:t>，这是一种基于深度学习的特征表示方法，具体是从一个预训练的深度卷积神经网络的第</a:t>
            </a:r>
            <a:r>
              <a:rPr lang="en-US" altLang="zh-CN" dirty="0"/>
              <a:t>6</a:t>
            </a:r>
            <a:r>
              <a:rPr lang="zh-CN" altLang="en-US" dirty="0"/>
              <a:t>层全连接层（</a:t>
            </a:r>
            <a:r>
              <a:rPr lang="en-US" altLang="zh-CN" dirty="0"/>
              <a:t>fc6</a:t>
            </a:r>
            <a:r>
              <a:rPr lang="zh-CN" altLang="en-US" dirty="0"/>
              <a:t>）提取的特征。</a:t>
            </a:r>
            <a:r>
              <a:rPr lang="en-US" altLang="zh-CN" dirty="0" err="1"/>
              <a:t>DeCaF</a:t>
            </a:r>
            <a:r>
              <a:rPr lang="zh-CN" altLang="en-US" dirty="0"/>
              <a:t>是一种通过微调</a:t>
            </a:r>
            <a:r>
              <a:rPr lang="en-US" altLang="zh-CN" dirty="0"/>
              <a:t>CNN</a:t>
            </a:r>
            <a:r>
              <a:rPr lang="zh-CN" altLang="en-US" dirty="0"/>
              <a:t>的方式，将特征提取适应特定任务的框架。</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a:t>
            </a:r>
            <a:r>
              <a:rPr lang="en-US" altLang="zh-CN" dirty="0"/>
              <a:t>SURF</a:t>
            </a:r>
            <a:r>
              <a:rPr lang="zh-CN" altLang="en-US" dirty="0"/>
              <a:t>（</a:t>
            </a:r>
            <a:r>
              <a:rPr lang="en-US" altLang="zh-CN" dirty="0"/>
              <a:t>Speeded-Up Robust Features</a:t>
            </a:r>
            <a:r>
              <a:rPr lang="zh-CN" altLang="en-US" dirty="0"/>
              <a:t>）是一种经典的手工设计的图像特征，用于表示图像的局部关键点和特征，维度为 </a:t>
            </a:r>
            <a:r>
              <a:rPr lang="en-US" altLang="zh-CN" dirty="0"/>
              <a:t>800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对于不同的输入特征，作者使用了不同的嵌入函数和预测函数：</a:t>
            </a:r>
            <a:r>
              <a:rPr lang="en-US" altLang="zh-CN" b="1" dirty="0"/>
              <a:t>DeCaF-fc6 </a:t>
            </a:r>
            <a:r>
              <a:rPr lang="zh-CN" altLang="en-US" b="1" dirty="0"/>
              <a:t>特征</a:t>
            </a:r>
            <a:r>
              <a:rPr lang="zh-CN" altLang="en-US" dirty="0"/>
              <a:t>：嵌入函数（</a:t>
            </a:r>
            <a:r>
              <a:rPr lang="en-US" altLang="zh-CN" dirty="0"/>
              <a:t>embedding function</a:t>
            </a:r>
            <a:r>
              <a:rPr lang="zh-CN" altLang="en-US" dirty="0"/>
              <a:t>）由 </a:t>
            </a:r>
            <a:r>
              <a:rPr lang="zh-CN" altLang="en-US" b="1" dirty="0"/>
              <a:t>两个全连接层</a:t>
            </a:r>
            <a:r>
              <a:rPr lang="zh-CN" altLang="en-US" dirty="0"/>
              <a:t> 组成，输出尺寸分别为 </a:t>
            </a:r>
            <a:r>
              <a:rPr lang="en-US" altLang="zh-CN" b="1" dirty="0"/>
              <a:t>1024</a:t>
            </a:r>
            <a:r>
              <a:rPr lang="zh-CN" altLang="en-US" dirty="0"/>
              <a:t> 和 </a:t>
            </a:r>
            <a:r>
              <a:rPr lang="en-US" altLang="zh-CN" b="1" dirty="0"/>
              <a:t>128</a:t>
            </a:r>
            <a:r>
              <a:rPr lang="zh-CN" altLang="en-US" dirty="0"/>
              <a:t>，并使用 </a:t>
            </a:r>
            <a:r>
              <a:rPr lang="en-US" altLang="zh-CN" b="1" dirty="0" err="1"/>
              <a:t>ReLU</a:t>
            </a:r>
            <a:r>
              <a:rPr lang="en-US" altLang="zh-CN" b="1" dirty="0"/>
              <a:t> </a:t>
            </a:r>
            <a:r>
              <a:rPr lang="zh-CN" altLang="en-US" b="1" dirty="0"/>
              <a:t>激活函数</a:t>
            </a:r>
            <a:r>
              <a:rPr lang="zh-CN" altLang="en-US" dirty="0"/>
              <a:t>。最后一层是一个全连接层，使用 </a:t>
            </a:r>
            <a:r>
              <a:rPr lang="en-US" altLang="zh-CN" b="1" dirty="0" err="1"/>
              <a:t>softmax</a:t>
            </a:r>
            <a:r>
              <a:rPr lang="en-US" altLang="zh-CN" b="1" dirty="0"/>
              <a:t> </a:t>
            </a:r>
            <a:r>
              <a:rPr lang="zh-CN" altLang="en-US" b="1" dirty="0"/>
              <a:t>激活函数</a:t>
            </a:r>
            <a:r>
              <a:rPr lang="zh-CN" altLang="en-US" dirty="0"/>
              <a:t> 进行分类预测。</a:t>
            </a: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：嵌入函数由两个全连接层组成，输出尺寸分别为 </a:t>
            </a:r>
            <a:r>
              <a:rPr lang="en-US" altLang="zh-CN" b="1" dirty="0"/>
              <a:t>512</a:t>
            </a:r>
            <a:r>
              <a:rPr lang="zh-CN" altLang="en-US" dirty="0"/>
              <a:t> 和 </a:t>
            </a:r>
            <a:r>
              <a:rPr lang="en-US" altLang="zh-CN" b="1" dirty="0"/>
              <a:t>32</a:t>
            </a:r>
            <a:r>
              <a:rPr lang="zh-CN" altLang="en-US" dirty="0"/>
              <a:t>，也使用了 </a:t>
            </a:r>
            <a:r>
              <a:rPr lang="en-US" altLang="zh-CN" dirty="0" err="1"/>
              <a:t>ReLU</a:t>
            </a:r>
            <a:r>
              <a:rPr lang="en-US" altLang="zh-CN" dirty="0"/>
              <a:t> </a:t>
            </a:r>
            <a:r>
              <a:rPr lang="zh-CN" altLang="en-US" dirty="0"/>
              <a:t>激活函数。最后一层同样是一个全连接层，使用 </a:t>
            </a:r>
            <a:r>
              <a:rPr lang="en-US" altLang="zh-CN" dirty="0" err="1"/>
              <a:t>softmax</a:t>
            </a:r>
            <a:r>
              <a:rPr lang="en-US" altLang="zh-CN" dirty="0"/>
              <a:t> </a:t>
            </a:r>
            <a:r>
              <a:rPr lang="zh-CN" altLang="en-US" dirty="0"/>
              <a:t>作为分类预测函数。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4D1C66B-7811-8D51-654F-57EFEF3E67E6}"/>
              </a:ext>
            </a:extLst>
          </p:cNvPr>
          <p:cNvSpPr>
            <a:spLocks noGrp="1"/>
          </p:cNvSpPr>
          <p:nvPr>
            <p:ph type="sldNum" sz="quarter" idx="10"/>
          </p:nvPr>
        </p:nvSpPr>
        <p:spPr/>
        <p:txBody>
          <a:bodyPr/>
          <a:lstStyle/>
          <a:p>
            <a:fld id="{677A2CBA-E486-4DC8-8696-C7854B0A28FD}" type="slidenum">
              <a:rPr lang="zh-CN" altLang="en-US" smtClean="0"/>
              <a:t>30</a:t>
            </a:fld>
            <a:endParaRPr lang="zh-CN" altLang="en-US"/>
          </a:p>
        </p:txBody>
      </p:sp>
    </p:spTree>
    <p:extLst>
      <p:ext uri="{BB962C8B-B14F-4D97-AF65-F5344CB8AC3E}">
        <p14:creationId xmlns:p14="http://schemas.microsoft.com/office/powerpoint/2010/main" val="2431244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D5489-B039-D2DC-55D1-C6F2BB21E6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F11629-4A96-49DF-228B-97B49D40415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3E0CD92-5540-18DA-0E0A-ED967FB9E411}"/>
              </a:ext>
            </a:extLst>
          </p:cNvPr>
          <p:cNvSpPr>
            <a:spLocks noGrp="1"/>
          </p:cNvSpPr>
          <p:nvPr>
            <p:ph type="body" idx="1"/>
          </p:nvPr>
        </p:nvSpPr>
        <p:spPr/>
        <p:txBody>
          <a:bodyPr/>
          <a:lstStyle/>
          <a:p>
            <a:pPr algn="just"/>
            <a:r>
              <a:rPr lang="zh-CN" altLang="en-US" dirty="0"/>
              <a:t>这里只考虑了 </a:t>
            </a:r>
            <a:r>
              <a:rPr lang="en-US" altLang="zh-CN" b="1" dirty="0"/>
              <a:t>10 </a:t>
            </a:r>
            <a:r>
              <a:rPr lang="zh-CN" altLang="en-US" b="1" dirty="0"/>
              <a:t>个类别。</a:t>
            </a:r>
            <a:r>
              <a:rPr lang="zh-CN" altLang="en-US" dirty="0"/>
              <a:t>作者使用了两种特征表示方式作为输入：</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DeCaF-fc6 </a:t>
            </a:r>
            <a:r>
              <a:rPr lang="zh-CN" altLang="en-US" b="1" dirty="0"/>
              <a:t>特征</a:t>
            </a:r>
            <a:r>
              <a:rPr lang="zh-CN" altLang="en-US" dirty="0"/>
              <a:t>：来自文献 </a:t>
            </a:r>
            <a:r>
              <a:rPr lang="en-US" altLang="zh-CN" dirty="0"/>
              <a:t>[14]</a:t>
            </a:r>
            <a:r>
              <a:rPr lang="zh-CN" altLang="en-US" dirty="0"/>
              <a:t>，这是一种基于深度学习的特征表示方法，具体是从一个预训练的深度卷积神经网络的第</a:t>
            </a:r>
            <a:r>
              <a:rPr lang="en-US" altLang="zh-CN" dirty="0"/>
              <a:t>6</a:t>
            </a:r>
            <a:r>
              <a:rPr lang="zh-CN" altLang="en-US" dirty="0"/>
              <a:t>层全连接层（</a:t>
            </a:r>
            <a:r>
              <a:rPr lang="en-US" altLang="zh-CN" dirty="0"/>
              <a:t>fc6</a:t>
            </a:r>
            <a:r>
              <a:rPr lang="zh-CN" altLang="en-US" dirty="0"/>
              <a:t>）提取的特征。</a:t>
            </a:r>
            <a:r>
              <a:rPr lang="en-US" altLang="zh-CN" dirty="0" err="1"/>
              <a:t>DeCaF</a:t>
            </a:r>
            <a:r>
              <a:rPr lang="zh-CN" altLang="en-US" dirty="0"/>
              <a:t>是一种通过微调</a:t>
            </a:r>
            <a:r>
              <a:rPr lang="en-US" altLang="zh-CN" dirty="0"/>
              <a:t>CNN</a:t>
            </a:r>
            <a:r>
              <a:rPr lang="zh-CN" altLang="en-US" dirty="0"/>
              <a:t>的方式，将特征提取适应特定任务的框架。</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a:t>
            </a:r>
            <a:r>
              <a:rPr lang="en-US" altLang="zh-CN" dirty="0"/>
              <a:t>SURF</a:t>
            </a:r>
            <a:r>
              <a:rPr lang="zh-CN" altLang="en-US" dirty="0"/>
              <a:t>（</a:t>
            </a:r>
            <a:r>
              <a:rPr lang="en-US" altLang="zh-CN" dirty="0"/>
              <a:t>Speeded-Up Robust Features</a:t>
            </a:r>
            <a:r>
              <a:rPr lang="zh-CN" altLang="en-US" dirty="0"/>
              <a:t>）是一种经典的手工设计的图像特征，用于表示图像的局部关键点和特征，维度为 </a:t>
            </a:r>
            <a:r>
              <a:rPr lang="en-US" altLang="zh-CN" dirty="0"/>
              <a:t>800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对于不同的输入特征，作者使用了不同的嵌入函数和预测函数：</a:t>
            </a:r>
            <a:r>
              <a:rPr lang="en-US" altLang="zh-CN" b="1" dirty="0"/>
              <a:t>DeCaF-fc6 </a:t>
            </a:r>
            <a:r>
              <a:rPr lang="zh-CN" altLang="en-US" b="1" dirty="0"/>
              <a:t>特征</a:t>
            </a:r>
            <a:r>
              <a:rPr lang="zh-CN" altLang="en-US" dirty="0"/>
              <a:t>：嵌入函数（</a:t>
            </a:r>
            <a:r>
              <a:rPr lang="en-US" altLang="zh-CN" dirty="0"/>
              <a:t>embedding function</a:t>
            </a:r>
            <a:r>
              <a:rPr lang="zh-CN" altLang="en-US" dirty="0"/>
              <a:t>）由 </a:t>
            </a:r>
            <a:r>
              <a:rPr lang="zh-CN" altLang="en-US" b="1" dirty="0"/>
              <a:t>两个全连接层</a:t>
            </a:r>
            <a:r>
              <a:rPr lang="zh-CN" altLang="en-US" dirty="0"/>
              <a:t> 组成，输出尺寸分别为 </a:t>
            </a:r>
            <a:r>
              <a:rPr lang="en-US" altLang="zh-CN" b="1" dirty="0"/>
              <a:t>1024</a:t>
            </a:r>
            <a:r>
              <a:rPr lang="zh-CN" altLang="en-US" dirty="0"/>
              <a:t> 和 </a:t>
            </a:r>
            <a:r>
              <a:rPr lang="en-US" altLang="zh-CN" b="1" dirty="0"/>
              <a:t>128</a:t>
            </a:r>
            <a:r>
              <a:rPr lang="zh-CN" altLang="en-US" dirty="0"/>
              <a:t>，并使用 </a:t>
            </a:r>
            <a:r>
              <a:rPr lang="en-US" altLang="zh-CN" b="1" dirty="0" err="1"/>
              <a:t>ReLU</a:t>
            </a:r>
            <a:r>
              <a:rPr lang="en-US" altLang="zh-CN" b="1" dirty="0"/>
              <a:t> </a:t>
            </a:r>
            <a:r>
              <a:rPr lang="zh-CN" altLang="en-US" b="1" dirty="0"/>
              <a:t>激活函数</a:t>
            </a:r>
            <a:r>
              <a:rPr lang="zh-CN" altLang="en-US" dirty="0"/>
              <a:t>。最后一层是一个全连接层，使用 </a:t>
            </a:r>
            <a:r>
              <a:rPr lang="en-US" altLang="zh-CN" b="1" dirty="0" err="1"/>
              <a:t>softmax</a:t>
            </a:r>
            <a:r>
              <a:rPr lang="en-US" altLang="zh-CN" b="1" dirty="0"/>
              <a:t> </a:t>
            </a:r>
            <a:r>
              <a:rPr lang="zh-CN" altLang="en-US" b="1" dirty="0"/>
              <a:t>激活函数</a:t>
            </a:r>
            <a:r>
              <a:rPr lang="zh-CN" altLang="en-US" dirty="0"/>
              <a:t> 进行分类预测。</a:t>
            </a: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：嵌入函数由两个全连接层组成，输出尺寸分别为 </a:t>
            </a:r>
            <a:r>
              <a:rPr lang="en-US" altLang="zh-CN" b="1" dirty="0"/>
              <a:t>512</a:t>
            </a:r>
            <a:r>
              <a:rPr lang="zh-CN" altLang="en-US" dirty="0"/>
              <a:t> 和 </a:t>
            </a:r>
            <a:r>
              <a:rPr lang="en-US" altLang="zh-CN" b="1" dirty="0"/>
              <a:t>32</a:t>
            </a:r>
            <a:r>
              <a:rPr lang="zh-CN" altLang="en-US" dirty="0"/>
              <a:t>，也使用了 </a:t>
            </a:r>
            <a:r>
              <a:rPr lang="en-US" altLang="zh-CN" dirty="0" err="1"/>
              <a:t>ReLU</a:t>
            </a:r>
            <a:r>
              <a:rPr lang="en-US" altLang="zh-CN" dirty="0"/>
              <a:t> </a:t>
            </a:r>
            <a:r>
              <a:rPr lang="zh-CN" altLang="en-US" dirty="0"/>
              <a:t>激活函数。最后一层同样是一个全连接层，使用 </a:t>
            </a:r>
            <a:r>
              <a:rPr lang="en-US" altLang="zh-CN" dirty="0" err="1"/>
              <a:t>softmax</a:t>
            </a:r>
            <a:r>
              <a:rPr lang="en-US" altLang="zh-CN" dirty="0"/>
              <a:t> </a:t>
            </a:r>
            <a:r>
              <a:rPr lang="zh-CN" altLang="en-US" dirty="0"/>
              <a:t>作为分类预测函数。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DDE7892A-ECAE-3EEB-90DE-23424BF359D4}"/>
              </a:ext>
            </a:extLst>
          </p:cNvPr>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3548670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31A00-1284-2B91-A4D3-6AE66C1845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9737EC-0BDA-45FB-2414-3E52A8455A0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7FD5809-689C-3BA7-5DD0-C30DF138CD1E}"/>
              </a:ext>
            </a:extLst>
          </p:cNvPr>
          <p:cNvSpPr>
            <a:spLocks noGrp="1"/>
          </p:cNvSpPr>
          <p:nvPr>
            <p:ph type="body" idx="1"/>
          </p:nvPr>
        </p:nvSpPr>
        <p:spPr/>
        <p:txBody>
          <a:bodyPr/>
          <a:lstStyle/>
          <a:p>
            <a:pPr algn="just"/>
            <a:r>
              <a:rPr lang="zh-CN" altLang="en-US" dirty="0"/>
              <a:t>这里只考虑了 </a:t>
            </a:r>
            <a:r>
              <a:rPr lang="en-US" altLang="zh-CN" b="1" dirty="0"/>
              <a:t>10 </a:t>
            </a:r>
            <a:r>
              <a:rPr lang="zh-CN" altLang="en-US" b="1" dirty="0"/>
              <a:t>个类别。</a:t>
            </a:r>
            <a:r>
              <a:rPr lang="zh-CN" altLang="en-US" dirty="0"/>
              <a:t>作者使用了两种特征表示方式作为输入：</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DeCaF-fc6 </a:t>
            </a:r>
            <a:r>
              <a:rPr lang="zh-CN" altLang="en-US" b="1" dirty="0"/>
              <a:t>特征</a:t>
            </a:r>
            <a:r>
              <a:rPr lang="zh-CN" altLang="en-US" dirty="0"/>
              <a:t>：来自文献 </a:t>
            </a:r>
            <a:r>
              <a:rPr lang="en-US" altLang="zh-CN" dirty="0"/>
              <a:t>[14]</a:t>
            </a:r>
            <a:r>
              <a:rPr lang="zh-CN" altLang="en-US" dirty="0"/>
              <a:t>，这是一种基于深度学习的特征表示方法，具体是从一个预训练的深度卷积神经网络的第</a:t>
            </a:r>
            <a:r>
              <a:rPr lang="en-US" altLang="zh-CN" dirty="0"/>
              <a:t>6</a:t>
            </a:r>
            <a:r>
              <a:rPr lang="zh-CN" altLang="en-US" dirty="0"/>
              <a:t>层全连接层（</a:t>
            </a:r>
            <a:r>
              <a:rPr lang="en-US" altLang="zh-CN" dirty="0"/>
              <a:t>fc6</a:t>
            </a:r>
            <a:r>
              <a:rPr lang="zh-CN" altLang="en-US" dirty="0"/>
              <a:t>）提取的特征。</a:t>
            </a:r>
            <a:r>
              <a:rPr lang="en-US" altLang="zh-CN" dirty="0" err="1"/>
              <a:t>DeCaF</a:t>
            </a:r>
            <a:r>
              <a:rPr lang="zh-CN" altLang="en-US" dirty="0"/>
              <a:t>是一种通过微调</a:t>
            </a:r>
            <a:r>
              <a:rPr lang="en-US" altLang="zh-CN" dirty="0"/>
              <a:t>CNN</a:t>
            </a:r>
            <a:r>
              <a:rPr lang="zh-CN" altLang="en-US" dirty="0"/>
              <a:t>的方式，将特征提取适应特定任务的框架。</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a:t>
            </a:r>
            <a:r>
              <a:rPr lang="en-US" altLang="zh-CN" dirty="0"/>
              <a:t>SURF</a:t>
            </a:r>
            <a:r>
              <a:rPr lang="zh-CN" altLang="en-US" dirty="0"/>
              <a:t>（</a:t>
            </a:r>
            <a:r>
              <a:rPr lang="en-US" altLang="zh-CN" dirty="0"/>
              <a:t>Speeded-Up Robust Features</a:t>
            </a:r>
            <a:r>
              <a:rPr lang="zh-CN" altLang="en-US" dirty="0"/>
              <a:t>）是一种经典的手工设计的图像特征，用于表示图像的局部关键点和特征，维度为 </a:t>
            </a:r>
            <a:r>
              <a:rPr lang="en-US" altLang="zh-CN" dirty="0"/>
              <a:t>800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对于不同的输入特征，作者使用了不同的嵌入函数和预测函数：</a:t>
            </a:r>
            <a:r>
              <a:rPr lang="en-US" altLang="zh-CN" b="1" dirty="0"/>
              <a:t>DeCaF-fc6 </a:t>
            </a:r>
            <a:r>
              <a:rPr lang="zh-CN" altLang="en-US" b="1" dirty="0"/>
              <a:t>特征</a:t>
            </a:r>
            <a:r>
              <a:rPr lang="zh-CN" altLang="en-US" dirty="0"/>
              <a:t>：嵌入函数（</a:t>
            </a:r>
            <a:r>
              <a:rPr lang="en-US" altLang="zh-CN" dirty="0"/>
              <a:t>embedding function</a:t>
            </a:r>
            <a:r>
              <a:rPr lang="zh-CN" altLang="en-US" dirty="0"/>
              <a:t>）由 </a:t>
            </a:r>
            <a:r>
              <a:rPr lang="zh-CN" altLang="en-US" b="1" dirty="0"/>
              <a:t>两个全连接层</a:t>
            </a:r>
            <a:r>
              <a:rPr lang="zh-CN" altLang="en-US" dirty="0"/>
              <a:t> 组成，输出尺寸分别为 </a:t>
            </a:r>
            <a:r>
              <a:rPr lang="en-US" altLang="zh-CN" b="1" dirty="0"/>
              <a:t>1024</a:t>
            </a:r>
            <a:r>
              <a:rPr lang="zh-CN" altLang="en-US" dirty="0"/>
              <a:t> 和 </a:t>
            </a:r>
            <a:r>
              <a:rPr lang="en-US" altLang="zh-CN" b="1" dirty="0"/>
              <a:t>128</a:t>
            </a:r>
            <a:r>
              <a:rPr lang="zh-CN" altLang="en-US" dirty="0"/>
              <a:t>，并使用 </a:t>
            </a:r>
            <a:r>
              <a:rPr lang="en-US" altLang="zh-CN" b="1" dirty="0" err="1"/>
              <a:t>ReLU</a:t>
            </a:r>
            <a:r>
              <a:rPr lang="en-US" altLang="zh-CN" b="1" dirty="0"/>
              <a:t> </a:t>
            </a:r>
            <a:r>
              <a:rPr lang="zh-CN" altLang="en-US" b="1" dirty="0"/>
              <a:t>激活函数</a:t>
            </a:r>
            <a:r>
              <a:rPr lang="zh-CN" altLang="en-US" dirty="0"/>
              <a:t>。最后一层是一个全连接层，使用 </a:t>
            </a:r>
            <a:r>
              <a:rPr lang="en-US" altLang="zh-CN" b="1" dirty="0" err="1"/>
              <a:t>softmax</a:t>
            </a:r>
            <a:r>
              <a:rPr lang="en-US" altLang="zh-CN" b="1" dirty="0"/>
              <a:t> </a:t>
            </a:r>
            <a:r>
              <a:rPr lang="zh-CN" altLang="en-US" b="1" dirty="0"/>
              <a:t>激活函数</a:t>
            </a:r>
            <a:r>
              <a:rPr lang="zh-CN" altLang="en-US" dirty="0"/>
              <a:t> 进行分类预测。</a:t>
            </a: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：嵌入函数由两个全连接层组成，输出尺寸分别为 </a:t>
            </a:r>
            <a:r>
              <a:rPr lang="en-US" altLang="zh-CN" b="1" dirty="0"/>
              <a:t>512</a:t>
            </a:r>
            <a:r>
              <a:rPr lang="zh-CN" altLang="en-US" dirty="0"/>
              <a:t> 和 </a:t>
            </a:r>
            <a:r>
              <a:rPr lang="en-US" altLang="zh-CN" b="1" dirty="0"/>
              <a:t>32</a:t>
            </a:r>
            <a:r>
              <a:rPr lang="zh-CN" altLang="en-US" dirty="0"/>
              <a:t>，也使用了 </a:t>
            </a:r>
            <a:r>
              <a:rPr lang="en-US" altLang="zh-CN" dirty="0" err="1"/>
              <a:t>ReLU</a:t>
            </a:r>
            <a:r>
              <a:rPr lang="en-US" altLang="zh-CN" dirty="0"/>
              <a:t> </a:t>
            </a:r>
            <a:r>
              <a:rPr lang="zh-CN" altLang="en-US" dirty="0"/>
              <a:t>激活函数。最后一层同样是一个全连接层，使用 </a:t>
            </a:r>
            <a:r>
              <a:rPr lang="en-US" altLang="zh-CN" dirty="0" err="1"/>
              <a:t>softmax</a:t>
            </a:r>
            <a:r>
              <a:rPr lang="en-US" altLang="zh-CN" dirty="0"/>
              <a:t> </a:t>
            </a:r>
            <a:r>
              <a:rPr lang="zh-CN" altLang="en-US" dirty="0"/>
              <a:t>作为分类预测函数。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76A4F35-E375-C8D1-2E72-4A5B6F1DA92B}"/>
              </a:ext>
            </a:extLst>
          </p:cNvPr>
          <p:cNvSpPr>
            <a:spLocks noGrp="1"/>
          </p:cNvSpPr>
          <p:nvPr>
            <p:ph type="sldNum" sz="quarter" idx="10"/>
          </p:nvPr>
        </p:nvSpPr>
        <p:spPr/>
        <p:txBody>
          <a:bodyPr/>
          <a:lstStyle/>
          <a:p>
            <a:fld id="{677A2CBA-E486-4DC8-8696-C7854B0A28FD}" type="slidenum">
              <a:rPr lang="zh-CN" altLang="en-US" smtClean="0"/>
              <a:t>32</a:t>
            </a:fld>
            <a:endParaRPr lang="zh-CN" altLang="en-US"/>
          </a:p>
        </p:txBody>
      </p:sp>
    </p:spTree>
    <p:extLst>
      <p:ext uri="{BB962C8B-B14F-4D97-AF65-F5344CB8AC3E}">
        <p14:creationId xmlns:p14="http://schemas.microsoft.com/office/powerpoint/2010/main" val="2289412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389B4-938A-412C-7654-3B39372332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FE8F1C-808A-899B-E31D-672EA85CA14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623138A-06C4-9DFC-9215-D5596B19CE18}"/>
              </a:ext>
            </a:extLst>
          </p:cNvPr>
          <p:cNvSpPr>
            <a:spLocks noGrp="1"/>
          </p:cNvSpPr>
          <p:nvPr>
            <p:ph type="body" idx="1"/>
          </p:nvPr>
        </p:nvSpPr>
        <p:spPr/>
        <p:txBody>
          <a:bodyPr/>
          <a:lstStyle/>
          <a:p>
            <a:pPr algn="just"/>
            <a:r>
              <a:rPr lang="zh-CN" altLang="en-US" dirty="0"/>
              <a:t>这里只考虑了 </a:t>
            </a:r>
            <a:r>
              <a:rPr lang="en-US" altLang="zh-CN" b="1" dirty="0"/>
              <a:t>10 </a:t>
            </a:r>
            <a:r>
              <a:rPr lang="zh-CN" altLang="en-US" b="1" dirty="0"/>
              <a:t>个类别。</a:t>
            </a:r>
            <a:r>
              <a:rPr lang="zh-CN" altLang="en-US" dirty="0"/>
              <a:t>作者使用了两种特征表示方式作为输入：</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DeCaF-fc6 </a:t>
            </a:r>
            <a:r>
              <a:rPr lang="zh-CN" altLang="en-US" b="1" dirty="0"/>
              <a:t>特征</a:t>
            </a:r>
            <a:r>
              <a:rPr lang="zh-CN" altLang="en-US" dirty="0"/>
              <a:t>：来自文献 </a:t>
            </a:r>
            <a:r>
              <a:rPr lang="en-US" altLang="zh-CN" dirty="0"/>
              <a:t>[14]</a:t>
            </a:r>
            <a:r>
              <a:rPr lang="zh-CN" altLang="en-US" dirty="0"/>
              <a:t>，这是一种基于深度学习的特征表示方法，具体是从一个预训练的深度卷积神经网络的第</a:t>
            </a:r>
            <a:r>
              <a:rPr lang="en-US" altLang="zh-CN" dirty="0"/>
              <a:t>6</a:t>
            </a:r>
            <a:r>
              <a:rPr lang="zh-CN" altLang="en-US" dirty="0"/>
              <a:t>层全连接层（</a:t>
            </a:r>
            <a:r>
              <a:rPr lang="en-US" altLang="zh-CN" dirty="0"/>
              <a:t>fc6</a:t>
            </a:r>
            <a:r>
              <a:rPr lang="zh-CN" altLang="en-US" dirty="0"/>
              <a:t>）提取的特征。</a:t>
            </a:r>
            <a:r>
              <a:rPr lang="en-US" altLang="zh-CN" dirty="0" err="1"/>
              <a:t>DeCaF</a:t>
            </a:r>
            <a:r>
              <a:rPr lang="zh-CN" altLang="en-US" dirty="0"/>
              <a:t>是一种通过微调</a:t>
            </a:r>
            <a:r>
              <a:rPr lang="en-US" altLang="zh-CN" dirty="0"/>
              <a:t>CNN</a:t>
            </a:r>
            <a:r>
              <a:rPr lang="zh-CN" altLang="en-US" dirty="0"/>
              <a:t>的方式，将特征提取适应特定任务的框架。</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a:t>
            </a:r>
            <a:r>
              <a:rPr lang="en-US" altLang="zh-CN" dirty="0"/>
              <a:t>SURF</a:t>
            </a:r>
            <a:r>
              <a:rPr lang="zh-CN" altLang="en-US" dirty="0"/>
              <a:t>（</a:t>
            </a:r>
            <a:r>
              <a:rPr lang="en-US" altLang="zh-CN" dirty="0"/>
              <a:t>Speeded-Up Robust Features</a:t>
            </a:r>
            <a:r>
              <a:rPr lang="zh-CN" altLang="en-US" dirty="0"/>
              <a:t>）是一种经典的手工设计的图像特征，用于表示图像的局部关键点和特征，维度为 </a:t>
            </a:r>
            <a:r>
              <a:rPr lang="en-US" altLang="zh-CN" dirty="0"/>
              <a:t>800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对于不同的输入特征，作者使用了不同的嵌入函数和预测函数：</a:t>
            </a:r>
            <a:r>
              <a:rPr lang="en-US" altLang="zh-CN" b="1" dirty="0"/>
              <a:t>DeCaF-fc6 </a:t>
            </a:r>
            <a:r>
              <a:rPr lang="zh-CN" altLang="en-US" b="1" dirty="0"/>
              <a:t>特征</a:t>
            </a:r>
            <a:r>
              <a:rPr lang="zh-CN" altLang="en-US" dirty="0"/>
              <a:t>：嵌入函数（</a:t>
            </a:r>
            <a:r>
              <a:rPr lang="en-US" altLang="zh-CN" dirty="0"/>
              <a:t>embedding function</a:t>
            </a:r>
            <a:r>
              <a:rPr lang="zh-CN" altLang="en-US" dirty="0"/>
              <a:t>）由 </a:t>
            </a:r>
            <a:r>
              <a:rPr lang="zh-CN" altLang="en-US" b="1" dirty="0"/>
              <a:t>两个全连接层</a:t>
            </a:r>
            <a:r>
              <a:rPr lang="zh-CN" altLang="en-US" dirty="0"/>
              <a:t> 组成，输出尺寸分别为 </a:t>
            </a:r>
            <a:r>
              <a:rPr lang="en-US" altLang="zh-CN" b="1" dirty="0"/>
              <a:t>1024</a:t>
            </a:r>
            <a:r>
              <a:rPr lang="zh-CN" altLang="en-US" dirty="0"/>
              <a:t> 和 </a:t>
            </a:r>
            <a:r>
              <a:rPr lang="en-US" altLang="zh-CN" b="1" dirty="0"/>
              <a:t>128</a:t>
            </a:r>
            <a:r>
              <a:rPr lang="zh-CN" altLang="en-US" dirty="0"/>
              <a:t>，并使用 </a:t>
            </a:r>
            <a:r>
              <a:rPr lang="en-US" altLang="zh-CN" b="1" dirty="0" err="1"/>
              <a:t>ReLU</a:t>
            </a:r>
            <a:r>
              <a:rPr lang="en-US" altLang="zh-CN" b="1" dirty="0"/>
              <a:t> </a:t>
            </a:r>
            <a:r>
              <a:rPr lang="zh-CN" altLang="en-US" b="1" dirty="0"/>
              <a:t>激活函数</a:t>
            </a:r>
            <a:r>
              <a:rPr lang="zh-CN" altLang="en-US" dirty="0"/>
              <a:t>。最后一层是一个全连接层，使用 </a:t>
            </a:r>
            <a:r>
              <a:rPr lang="en-US" altLang="zh-CN" b="1" dirty="0" err="1"/>
              <a:t>softmax</a:t>
            </a:r>
            <a:r>
              <a:rPr lang="en-US" altLang="zh-CN" b="1" dirty="0"/>
              <a:t> </a:t>
            </a:r>
            <a:r>
              <a:rPr lang="zh-CN" altLang="en-US" b="1" dirty="0"/>
              <a:t>激活函数</a:t>
            </a:r>
            <a:r>
              <a:rPr lang="zh-CN" altLang="en-US" dirty="0"/>
              <a:t> 进行分类预测。</a:t>
            </a: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：嵌入函数由两个全连接层组成，输出尺寸分别为 </a:t>
            </a:r>
            <a:r>
              <a:rPr lang="en-US" altLang="zh-CN" b="1" dirty="0"/>
              <a:t>512</a:t>
            </a:r>
            <a:r>
              <a:rPr lang="zh-CN" altLang="en-US" dirty="0"/>
              <a:t> 和 </a:t>
            </a:r>
            <a:r>
              <a:rPr lang="en-US" altLang="zh-CN" b="1" dirty="0"/>
              <a:t>32</a:t>
            </a:r>
            <a:r>
              <a:rPr lang="zh-CN" altLang="en-US" dirty="0"/>
              <a:t>，也使用了 </a:t>
            </a:r>
            <a:r>
              <a:rPr lang="en-US" altLang="zh-CN" dirty="0" err="1"/>
              <a:t>ReLU</a:t>
            </a:r>
            <a:r>
              <a:rPr lang="en-US" altLang="zh-CN" dirty="0"/>
              <a:t> </a:t>
            </a:r>
            <a:r>
              <a:rPr lang="zh-CN" altLang="en-US" dirty="0"/>
              <a:t>激活函数。最后一层同样是一个全连接层，使用 </a:t>
            </a:r>
            <a:r>
              <a:rPr lang="en-US" altLang="zh-CN" dirty="0" err="1"/>
              <a:t>softmax</a:t>
            </a:r>
            <a:r>
              <a:rPr lang="en-US" altLang="zh-CN" dirty="0"/>
              <a:t> </a:t>
            </a:r>
            <a:r>
              <a:rPr lang="zh-CN" altLang="en-US" dirty="0"/>
              <a:t>作为分类预测函数。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70205B5-6658-5EE0-074C-5D127AA64410}"/>
              </a:ext>
            </a:extLst>
          </p:cNvPr>
          <p:cNvSpPr>
            <a:spLocks noGrp="1"/>
          </p:cNvSpPr>
          <p:nvPr>
            <p:ph type="sldNum" sz="quarter" idx="10"/>
          </p:nvPr>
        </p:nvSpPr>
        <p:spPr/>
        <p:txBody>
          <a:bodyPr/>
          <a:lstStyle/>
          <a:p>
            <a:fld id="{677A2CBA-E486-4DC8-8696-C7854B0A28FD}" type="slidenum">
              <a:rPr lang="zh-CN" altLang="en-US" smtClean="0"/>
              <a:t>33</a:t>
            </a:fld>
            <a:endParaRPr lang="zh-CN" altLang="en-US"/>
          </a:p>
        </p:txBody>
      </p:sp>
    </p:spTree>
    <p:extLst>
      <p:ext uri="{BB962C8B-B14F-4D97-AF65-F5344CB8AC3E}">
        <p14:creationId xmlns:p14="http://schemas.microsoft.com/office/powerpoint/2010/main" val="2224476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C691F-252D-1BF2-200C-0BDE404A8B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899EAE-7FB4-0251-FDB4-DD3F158551D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6CF25F5-96AC-EC5B-93A9-9ED974B5FDB9}"/>
              </a:ext>
            </a:extLst>
          </p:cNvPr>
          <p:cNvSpPr>
            <a:spLocks noGrp="1"/>
          </p:cNvSpPr>
          <p:nvPr>
            <p:ph type="body" idx="1"/>
          </p:nvPr>
        </p:nvSpPr>
        <p:spPr/>
        <p:txBody>
          <a:bodyPr/>
          <a:lstStyle/>
          <a:p>
            <a:pPr algn="just"/>
            <a:r>
              <a:rPr lang="zh-CN" altLang="en-US" dirty="0"/>
              <a:t>这里只考虑了 </a:t>
            </a:r>
            <a:r>
              <a:rPr lang="en-US" altLang="zh-CN" b="1" dirty="0"/>
              <a:t>10 </a:t>
            </a:r>
            <a:r>
              <a:rPr lang="zh-CN" altLang="en-US" b="1" dirty="0"/>
              <a:t>个类别。</a:t>
            </a:r>
            <a:r>
              <a:rPr lang="zh-CN" altLang="en-US" dirty="0"/>
              <a:t>作者使用了两种特征表示方式作为输入：</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DeCaF-fc6 </a:t>
            </a:r>
            <a:r>
              <a:rPr lang="zh-CN" altLang="en-US" b="1" dirty="0"/>
              <a:t>特征</a:t>
            </a:r>
            <a:r>
              <a:rPr lang="zh-CN" altLang="en-US" dirty="0"/>
              <a:t>：来自文献 </a:t>
            </a:r>
            <a:r>
              <a:rPr lang="en-US" altLang="zh-CN" dirty="0"/>
              <a:t>[14]</a:t>
            </a:r>
            <a:r>
              <a:rPr lang="zh-CN" altLang="en-US" dirty="0"/>
              <a:t>，这是一种基于深度学习的特征表示方法，具体是从一个预训练的深度卷积神经网络的第</a:t>
            </a:r>
            <a:r>
              <a:rPr lang="en-US" altLang="zh-CN" dirty="0"/>
              <a:t>6</a:t>
            </a:r>
            <a:r>
              <a:rPr lang="zh-CN" altLang="en-US" dirty="0"/>
              <a:t>层全连接层（</a:t>
            </a:r>
            <a:r>
              <a:rPr lang="en-US" altLang="zh-CN" dirty="0"/>
              <a:t>fc6</a:t>
            </a:r>
            <a:r>
              <a:rPr lang="zh-CN" altLang="en-US" dirty="0"/>
              <a:t>）提取的特征。</a:t>
            </a:r>
            <a:r>
              <a:rPr lang="en-US" altLang="zh-CN" dirty="0" err="1"/>
              <a:t>DeCaF</a:t>
            </a:r>
            <a:r>
              <a:rPr lang="zh-CN" altLang="en-US" dirty="0"/>
              <a:t>是一种通过微调</a:t>
            </a:r>
            <a:r>
              <a:rPr lang="en-US" altLang="zh-CN" dirty="0"/>
              <a:t>CNN</a:t>
            </a:r>
            <a:r>
              <a:rPr lang="zh-CN" altLang="en-US" dirty="0"/>
              <a:t>的方式，将特征提取适应特定任务的框架。</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a:t>
            </a:r>
            <a:r>
              <a:rPr lang="en-US" altLang="zh-CN" dirty="0"/>
              <a:t>SURF</a:t>
            </a:r>
            <a:r>
              <a:rPr lang="zh-CN" altLang="en-US" dirty="0"/>
              <a:t>（</a:t>
            </a:r>
            <a:r>
              <a:rPr lang="en-US" altLang="zh-CN" dirty="0"/>
              <a:t>Speeded-Up Robust Features</a:t>
            </a:r>
            <a:r>
              <a:rPr lang="zh-CN" altLang="en-US" dirty="0"/>
              <a:t>）是一种经典的手工设计的图像特征，用于表示图像的局部关键点和特征，维度为 </a:t>
            </a:r>
            <a:r>
              <a:rPr lang="en-US" altLang="zh-CN" dirty="0"/>
              <a:t>800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对于不同的输入特征，作者使用了不同的嵌入函数和预测函数：</a:t>
            </a:r>
            <a:r>
              <a:rPr lang="en-US" altLang="zh-CN" b="1" dirty="0"/>
              <a:t>DeCaF-fc6 </a:t>
            </a:r>
            <a:r>
              <a:rPr lang="zh-CN" altLang="en-US" b="1" dirty="0"/>
              <a:t>特征</a:t>
            </a:r>
            <a:r>
              <a:rPr lang="zh-CN" altLang="en-US" dirty="0"/>
              <a:t>：嵌入函数（</a:t>
            </a:r>
            <a:r>
              <a:rPr lang="en-US" altLang="zh-CN" dirty="0"/>
              <a:t>embedding function</a:t>
            </a:r>
            <a:r>
              <a:rPr lang="zh-CN" altLang="en-US" dirty="0"/>
              <a:t>）由 </a:t>
            </a:r>
            <a:r>
              <a:rPr lang="zh-CN" altLang="en-US" b="1" dirty="0"/>
              <a:t>两个全连接层</a:t>
            </a:r>
            <a:r>
              <a:rPr lang="zh-CN" altLang="en-US" dirty="0"/>
              <a:t> 组成，输出尺寸分别为 </a:t>
            </a:r>
            <a:r>
              <a:rPr lang="en-US" altLang="zh-CN" b="1" dirty="0"/>
              <a:t>1024</a:t>
            </a:r>
            <a:r>
              <a:rPr lang="zh-CN" altLang="en-US" dirty="0"/>
              <a:t> 和 </a:t>
            </a:r>
            <a:r>
              <a:rPr lang="en-US" altLang="zh-CN" b="1" dirty="0"/>
              <a:t>128</a:t>
            </a:r>
            <a:r>
              <a:rPr lang="zh-CN" altLang="en-US" dirty="0"/>
              <a:t>，并使用 </a:t>
            </a:r>
            <a:r>
              <a:rPr lang="en-US" altLang="zh-CN" b="1" dirty="0" err="1"/>
              <a:t>ReLU</a:t>
            </a:r>
            <a:r>
              <a:rPr lang="en-US" altLang="zh-CN" b="1" dirty="0"/>
              <a:t> </a:t>
            </a:r>
            <a:r>
              <a:rPr lang="zh-CN" altLang="en-US" b="1" dirty="0"/>
              <a:t>激活函数</a:t>
            </a:r>
            <a:r>
              <a:rPr lang="zh-CN" altLang="en-US" dirty="0"/>
              <a:t>。最后一层是一个全连接层，使用 </a:t>
            </a:r>
            <a:r>
              <a:rPr lang="en-US" altLang="zh-CN" b="1" dirty="0" err="1"/>
              <a:t>softmax</a:t>
            </a:r>
            <a:r>
              <a:rPr lang="en-US" altLang="zh-CN" b="1" dirty="0"/>
              <a:t> </a:t>
            </a:r>
            <a:r>
              <a:rPr lang="zh-CN" altLang="en-US" b="1" dirty="0"/>
              <a:t>激活函数</a:t>
            </a:r>
            <a:r>
              <a:rPr lang="zh-CN" altLang="en-US" dirty="0"/>
              <a:t> 进行分类预测。</a:t>
            </a: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SURF </a:t>
            </a:r>
            <a:r>
              <a:rPr lang="zh-CN" altLang="en-US" b="1" dirty="0"/>
              <a:t>特征</a:t>
            </a:r>
            <a:r>
              <a:rPr lang="zh-CN" altLang="en-US" dirty="0"/>
              <a:t>：嵌入函数由两个全连接层组成，输出尺寸分别为 </a:t>
            </a:r>
            <a:r>
              <a:rPr lang="en-US" altLang="zh-CN" b="1" dirty="0"/>
              <a:t>512</a:t>
            </a:r>
            <a:r>
              <a:rPr lang="zh-CN" altLang="en-US" dirty="0"/>
              <a:t> 和 </a:t>
            </a:r>
            <a:r>
              <a:rPr lang="en-US" altLang="zh-CN" b="1" dirty="0"/>
              <a:t>32</a:t>
            </a:r>
            <a:r>
              <a:rPr lang="zh-CN" altLang="en-US" dirty="0"/>
              <a:t>，也使用了 </a:t>
            </a:r>
            <a:r>
              <a:rPr lang="en-US" altLang="zh-CN" dirty="0" err="1"/>
              <a:t>ReLU</a:t>
            </a:r>
            <a:r>
              <a:rPr lang="en-US" altLang="zh-CN" dirty="0"/>
              <a:t> </a:t>
            </a:r>
            <a:r>
              <a:rPr lang="zh-CN" altLang="en-US" dirty="0"/>
              <a:t>激活函数。最后一层同样是一个全连接层，使用 </a:t>
            </a:r>
            <a:r>
              <a:rPr lang="en-US" altLang="zh-CN" dirty="0" err="1"/>
              <a:t>softmax</a:t>
            </a:r>
            <a:r>
              <a:rPr lang="en-US" altLang="zh-CN" dirty="0"/>
              <a:t> </a:t>
            </a:r>
            <a:r>
              <a:rPr lang="zh-CN" altLang="en-US" dirty="0"/>
              <a:t>作为分类预测函数。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1085479-EC74-BD8D-29D2-2F734B48D65C}"/>
              </a:ext>
            </a:extLst>
          </p:cNvPr>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1410418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作者提出了一个结合 </a:t>
            </a:r>
            <a:r>
              <a:rPr lang="en-US" altLang="zh-CN" b="1" dirty="0"/>
              <a:t>CCSA </a:t>
            </a:r>
            <a:r>
              <a:rPr lang="zh-CN" altLang="en-US" b="1" dirty="0"/>
              <a:t>损失</a:t>
            </a:r>
            <a:r>
              <a:rPr lang="zh-CN" altLang="en-US" dirty="0"/>
              <a:t> 的深度模型，专门用于解决监督领域适应（</a:t>
            </a:r>
            <a:r>
              <a:rPr lang="en-US" altLang="zh-CN" dirty="0"/>
              <a:t>SDA</a:t>
            </a:r>
            <a:r>
              <a:rPr lang="zh-CN" altLang="en-US" dirty="0"/>
              <a:t>）问题。</a:t>
            </a:r>
            <a:r>
              <a:rPr lang="en-US" altLang="zh-CN" b="1" dirty="0"/>
              <a:t>CCSA </a:t>
            </a:r>
            <a:r>
              <a:rPr lang="zh-CN" altLang="en-US" b="1" dirty="0"/>
              <a:t>损失</a:t>
            </a:r>
            <a:r>
              <a:rPr lang="zh-CN" altLang="en-US" dirty="0"/>
              <a:t> 通过对齐源域和目标域中相同类别样本的特征分布，并确保不同类别样本的分离，来减少领域之间的分布差异。尽管该模型最初用于 </a:t>
            </a:r>
            <a:r>
              <a:rPr lang="en-US" altLang="zh-CN" dirty="0"/>
              <a:t>SDA</a:t>
            </a:r>
            <a:r>
              <a:rPr lang="zh-CN" altLang="en-US" dirty="0"/>
              <a:t>，但作者指出，</a:t>
            </a:r>
            <a:r>
              <a:rPr lang="en-US" altLang="zh-CN" b="1" dirty="0"/>
              <a:t>CCSA </a:t>
            </a:r>
            <a:r>
              <a:rPr lang="zh-CN" altLang="en-US" b="1" dirty="0"/>
              <a:t>损失</a:t>
            </a:r>
            <a:r>
              <a:rPr lang="zh-CN" altLang="en-US" dirty="0"/>
              <a:t> 也可以扩展应用于 </a:t>
            </a:r>
            <a:r>
              <a:rPr lang="zh-CN" altLang="en-US" b="1" dirty="0"/>
              <a:t>领域泛化（</a:t>
            </a:r>
            <a:r>
              <a:rPr lang="en-US" altLang="zh-CN" b="1" dirty="0"/>
              <a:t>DG</a:t>
            </a:r>
            <a:r>
              <a:rPr lang="zh-CN" altLang="en-US" b="1" dirty="0"/>
              <a:t>）</a:t>
            </a:r>
            <a:r>
              <a:rPr lang="zh-CN" altLang="en-US" dirty="0"/>
              <a:t> 问题，而无需改变模型的基本架构。这表明 </a:t>
            </a:r>
            <a:r>
              <a:rPr lang="en-US" altLang="zh-CN" dirty="0"/>
              <a:t>CCSA </a:t>
            </a:r>
            <a:r>
              <a:rPr lang="zh-CN" altLang="en-US" dirty="0"/>
              <a:t>损失具有很好的适应性和通用性。</a:t>
            </a:r>
            <a:endParaRPr lang="en-US" altLang="zh-CN" dirty="0"/>
          </a:p>
          <a:p>
            <a:r>
              <a:rPr lang="zh-CN" altLang="en-US" dirty="0"/>
              <a:t>过使用点对点的距离代理，模型在处理源域和目标域特征对齐时表现出色，尤其是在目标域样本稀少的情况下</a:t>
            </a:r>
            <a:endParaRPr lang="en-US" altLang="zh-CN" dirty="0"/>
          </a:p>
          <a:p>
            <a:r>
              <a:rPr lang="zh-CN" altLang="en-US" dirty="0"/>
              <a:t>作者进一步发现，当每个类别的目标域有标签样本数量增加时，</a:t>
            </a:r>
            <a:r>
              <a:rPr lang="en-US" altLang="zh-CN" b="1" dirty="0"/>
              <a:t>SDA </a:t>
            </a:r>
            <a:r>
              <a:rPr lang="zh-CN" altLang="en-US" b="1" dirty="0"/>
              <a:t>的准确性收敛非常快</a:t>
            </a:r>
            <a:r>
              <a:rPr lang="zh-CN" altLang="en-US" dirty="0"/>
              <a:t>。也就是说，即使只有少量的目标域样本，模型也能够快速提高在目标域上的表现，而随着样本的增加，性能很快接近最优。</a:t>
            </a:r>
            <a:endParaRPr lang="en-US" altLang="zh-CN" dirty="0"/>
          </a:p>
          <a:p>
            <a:br>
              <a:rPr lang="zh-CN" altLang="en-US" dirty="0"/>
            </a:b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1. </a:t>
            </a:r>
            <a:r>
              <a:rPr lang="zh-CN" altLang="en-US" b="1" dirty="0"/>
              <a:t>当前目标检测模型的挑战：</a:t>
            </a:r>
          </a:p>
          <a:p>
            <a:pPr>
              <a:buFont typeface="Arial" panose="020B0604020202020204" pitchFamily="34" charset="0"/>
              <a:buChar char="•"/>
            </a:pPr>
            <a:r>
              <a:rPr lang="zh-CN" altLang="en-US" dirty="0"/>
              <a:t>现代的目标检测器通常是在</a:t>
            </a:r>
            <a:r>
              <a:rPr lang="zh-CN" altLang="en-US" b="1" dirty="0"/>
              <a:t>公开数据集</a:t>
            </a:r>
            <a:r>
              <a:rPr lang="zh-CN" altLang="en-US" dirty="0"/>
              <a:t>上进行训练的。然而，当将这些模型应用到</a:t>
            </a:r>
            <a:r>
              <a:rPr lang="zh-CN" altLang="en-US" b="1" dirty="0"/>
              <a:t>不同的域</a:t>
            </a:r>
            <a:r>
              <a:rPr lang="zh-CN" altLang="en-US" dirty="0"/>
              <a:t>（例如，不同的成像条件或场景）时，它们会面临巨大的困难。这是因为目标检测任务中，成像条件在不同域之间可能存在显著差异。</a:t>
            </a:r>
          </a:p>
          <a:p>
            <a:pPr>
              <a:buFont typeface="Arial" panose="020B0604020202020204" pitchFamily="34" charset="0"/>
              <a:buChar char="•"/>
            </a:pPr>
            <a:r>
              <a:rPr lang="zh-CN" altLang="en-US" dirty="0"/>
              <a:t>此外，目标检测任务通常需要大量</a:t>
            </a:r>
            <a:r>
              <a:rPr lang="zh-CN" altLang="en-US" b="1" dirty="0"/>
              <a:t>标注数据</a:t>
            </a:r>
            <a:r>
              <a:rPr lang="zh-CN" altLang="en-US" dirty="0"/>
              <a:t>，而这些数据在新的域中可能是不可获得的，或者其获取成本非常高。</a:t>
            </a:r>
          </a:p>
          <a:p>
            <a:r>
              <a:rPr lang="zh-CN" altLang="en-US" b="1" dirty="0"/>
              <a:t>传统领域适应方法的局限：</a:t>
            </a:r>
          </a:p>
          <a:p>
            <a:pPr>
              <a:buFont typeface="Arial" panose="020B0604020202020204" pitchFamily="34" charset="0"/>
              <a:buChar char="•"/>
            </a:pPr>
            <a:r>
              <a:rPr lang="zh-CN" altLang="en-US" b="1" dirty="0"/>
              <a:t>传统的领域适应方法</a:t>
            </a:r>
            <a:r>
              <a:rPr lang="zh-CN" altLang="en-US" dirty="0"/>
              <a:t>通常倾向于将图像作为一个整体进行对齐，即在图像级别上减少源域和目标域之间的差异。然而，目标检测任务的本质并不是处理整个图像，而是</a:t>
            </a:r>
            <a:r>
              <a:rPr lang="zh-CN" altLang="en-US" b="1" dirty="0"/>
              <a:t>关注图像中的局部区域</a:t>
            </a:r>
            <a:r>
              <a:rPr lang="zh-CN" altLang="en-US" dirty="0"/>
              <a:t>，即包含目标物体的感兴趣区域（</a:t>
            </a:r>
            <a:r>
              <a:rPr lang="en-US" altLang="zh-CN" dirty="0"/>
              <a:t>regions of interest, ROI</a:t>
            </a:r>
            <a:r>
              <a:rPr lang="zh-CN" altLang="en-US" dirty="0"/>
              <a:t>）。</a:t>
            </a:r>
          </a:p>
          <a:p>
            <a:pPr>
              <a:buFont typeface="Arial" panose="020B0604020202020204" pitchFamily="34" charset="0"/>
              <a:buChar char="•"/>
            </a:pPr>
            <a:r>
              <a:rPr lang="zh-CN" altLang="en-US" dirty="0"/>
              <a:t>因此，传统的对齐方法无法充分解决目标检测的需求，因为它忽略了对这些局部区域的具体处理。</a:t>
            </a:r>
          </a:p>
          <a:p>
            <a:r>
              <a:rPr lang="zh-CN" altLang="en-US" b="1" dirty="0"/>
              <a:t>图像级别领域差异的根本性困难：</a:t>
            </a:r>
          </a:p>
          <a:p>
            <a:pPr>
              <a:buFont typeface="Arial" panose="020B0604020202020204" pitchFamily="34" charset="0"/>
              <a:buChar char="•"/>
            </a:pPr>
            <a:r>
              <a:rPr lang="zh-CN" altLang="en-US" dirty="0"/>
              <a:t>在图像级别减少领域差异时，遇到了根本性的困难，主要是因为图像在结构和外观上存在显著差异。</a:t>
            </a:r>
          </a:p>
          <a:p>
            <a:pPr>
              <a:buFont typeface="Arial" panose="020B0604020202020204" pitchFamily="34" charset="0"/>
              <a:buChar char="•"/>
            </a:pPr>
            <a:r>
              <a:rPr lang="zh-CN" altLang="en-US" dirty="0"/>
              <a:t>传统方法无法充分关注这些</a:t>
            </a:r>
            <a:r>
              <a:rPr lang="zh-CN" altLang="en-US" b="1" dirty="0"/>
              <a:t>局部目标区域</a:t>
            </a:r>
            <a:r>
              <a:rPr lang="zh-CN" altLang="en-US" dirty="0"/>
              <a:t>，因此无法很好地缩小目标检测任务中的领域差异。这意味着，虽然图像整体的对齐可能有效，但由于目标检测需要专门关注图像中的局部区域，现有方法并不足以应对这些差异。</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6EDFC-CD97-CC8E-C09D-01163FD1A6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A1072D-9907-B7B1-7259-C0862462A37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364ADDF-BF77-C005-CD29-4EE2C3566DD3}"/>
              </a:ext>
            </a:extLst>
          </p:cNvPr>
          <p:cNvSpPr>
            <a:spLocks noGrp="1"/>
          </p:cNvSpPr>
          <p:nvPr>
            <p:ph type="body" idx="1"/>
          </p:nvPr>
        </p:nvSpPr>
        <p:spPr/>
        <p:txBody>
          <a:bodyPr/>
          <a:lstStyle/>
          <a:p>
            <a:r>
              <a:rPr lang="en-US" altLang="zh-CN" b="1" dirty="0"/>
              <a:t>1. </a:t>
            </a:r>
            <a:r>
              <a:rPr lang="zh-CN" altLang="en-US" b="1" dirty="0"/>
              <a:t>当前目标检测模型的挑战：</a:t>
            </a:r>
          </a:p>
          <a:p>
            <a:pPr>
              <a:buFont typeface="Arial" panose="020B0604020202020204" pitchFamily="34" charset="0"/>
              <a:buChar char="•"/>
            </a:pPr>
            <a:r>
              <a:rPr lang="zh-CN" altLang="en-US" dirty="0"/>
              <a:t>现代的目标检测器通常是在</a:t>
            </a:r>
            <a:r>
              <a:rPr lang="zh-CN" altLang="en-US" b="1" dirty="0"/>
              <a:t>公开数据集</a:t>
            </a:r>
            <a:r>
              <a:rPr lang="zh-CN" altLang="en-US" dirty="0"/>
              <a:t>上进行训练的。然而，当将这些模型应用到</a:t>
            </a:r>
            <a:r>
              <a:rPr lang="zh-CN" altLang="en-US" b="1" dirty="0"/>
              <a:t>不同的域</a:t>
            </a:r>
            <a:r>
              <a:rPr lang="zh-CN" altLang="en-US" dirty="0"/>
              <a:t>（例如，不同的成像条件或场景）时，它们会面临巨大的困难。这是因为目标检测任务中，成像条件在不同域之间可能存在显著差异。</a:t>
            </a:r>
          </a:p>
          <a:p>
            <a:pPr>
              <a:buFont typeface="Arial" panose="020B0604020202020204" pitchFamily="34" charset="0"/>
              <a:buChar char="•"/>
            </a:pPr>
            <a:r>
              <a:rPr lang="zh-CN" altLang="en-US" dirty="0"/>
              <a:t>此外，目标检测任务通常需要大量</a:t>
            </a:r>
            <a:r>
              <a:rPr lang="zh-CN" altLang="en-US" b="1" dirty="0"/>
              <a:t>标注数据</a:t>
            </a:r>
            <a:r>
              <a:rPr lang="zh-CN" altLang="en-US" dirty="0"/>
              <a:t>，而这些数据在新的域中可能是不可获得的，或者其获取成本非常高。</a:t>
            </a:r>
          </a:p>
          <a:p>
            <a:r>
              <a:rPr lang="zh-CN" altLang="en-US" b="1" dirty="0"/>
              <a:t>传统领域适应方法的局限：</a:t>
            </a:r>
          </a:p>
          <a:p>
            <a:pPr>
              <a:buFont typeface="Arial" panose="020B0604020202020204" pitchFamily="34" charset="0"/>
              <a:buChar char="•"/>
            </a:pPr>
            <a:r>
              <a:rPr lang="zh-CN" altLang="en-US" b="1" dirty="0"/>
              <a:t>传统的领域适应方法</a:t>
            </a:r>
            <a:r>
              <a:rPr lang="zh-CN" altLang="en-US" dirty="0"/>
              <a:t>通常倾向于将图像作为一个整体进行对齐，即在图像级别上减少源域和目标域之间的差异。然而，目标检测任务的本质并不是处理整个图像，而是</a:t>
            </a:r>
            <a:r>
              <a:rPr lang="zh-CN" altLang="en-US" b="1" dirty="0"/>
              <a:t>关注图像中的局部区域</a:t>
            </a:r>
            <a:r>
              <a:rPr lang="zh-CN" altLang="en-US" dirty="0"/>
              <a:t>，即包含目标物体的感兴趣区域（</a:t>
            </a:r>
            <a:r>
              <a:rPr lang="en-US" altLang="zh-CN" dirty="0"/>
              <a:t>regions of interest, ROI</a:t>
            </a:r>
            <a:r>
              <a:rPr lang="zh-CN" altLang="en-US" dirty="0"/>
              <a:t>）。</a:t>
            </a:r>
          </a:p>
          <a:p>
            <a:pPr>
              <a:buFont typeface="Arial" panose="020B0604020202020204" pitchFamily="34" charset="0"/>
              <a:buChar char="•"/>
            </a:pPr>
            <a:r>
              <a:rPr lang="zh-CN" altLang="en-US" dirty="0"/>
              <a:t>因此，传统的对齐方法无法充分解决目标检测的需求，因为它忽略了对这些局部区域的具体处理。</a:t>
            </a:r>
          </a:p>
          <a:p>
            <a:r>
              <a:rPr lang="zh-CN" altLang="en-US" b="1" dirty="0"/>
              <a:t>图像级别领域差异的根本性困难：</a:t>
            </a:r>
          </a:p>
          <a:p>
            <a:pPr>
              <a:buFont typeface="Arial" panose="020B0604020202020204" pitchFamily="34" charset="0"/>
              <a:buChar char="•"/>
            </a:pPr>
            <a:r>
              <a:rPr lang="zh-CN" altLang="en-US" dirty="0"/>
              <a:t>在图像级别减少领域差异时，遇到了根本性的困难，主要是因为图像在结构和外观上存在显著差异。</a:t>
            </a:r>
          </a:p>
          <a:p>
            <a:pPr>
              <a:buFont typeface="Arial" panose="020B0604020202020204" pitchFamily="34" charset="0"/>
              <a:buChar char="•"/>
            </a:pPr>
            <a:r>
              <a:rPr lang="zh-CN" altLang="en-US" dirty="0"/>
              <a:t>传统方法无法充分关注这些</a:t>
            </a:r>
            <a:r>
              <a:rPr lang="zh-CN" altLang="en-US" b="1" dirty="0"/>
              <a:t>局部目标区域</a:t>
            </a:r>
            <a:r>
              <a:rPr lang="zh-CN" altLang="en-US" dirty="0"/>
              <a:t>，因此无法很好地缩小目标检测任务中的领域差异。这意味着，虽然图像整体的对齐可能有效，但由于目标检测需要专门关注图像中的局部区域，现有方法并不足以应对这些差异。</a:t>
            </a:r>
          </a:p>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BA51406-EC39-451B-3777-51CC04C30643}"/>
              </a:ext>
            </a:extLst>
          </p:cNvPr>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2452112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E8D17-2D95-FCF5-9367-BDB1D54690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E5DA70-B996-04F9-6424-1677375962B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9276331-B960-7C00-73B5-014C06E87A2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68970C0-86DC-655E-25D6-FCA66055BB57}"/>
              </a:ext>
            </a:extLst>
          </p:cNvPr>
          <p:cNvSpPr>
            <a:spLocks noGrp="1"/>
          </p:cNvSpPr>
          <p:nvPr>
            <p:ph type="sldNum" sz="quarter" idx="10"/>
          </p:nvPr>
        </p:nvSpPr>
        <p:spPr/>
        <p:txBody>
          <a:bodyPr/>
          <a:lstStyle/>
          <a:p>
            <a:fld id="{677A2CBA-E486-4DC8-8696-C7854B0A28FD}" type="slidenum">
              <a:rPr lang="zh-CN" altLang="en-US" smtClean="0"/>
              <a:t>42</a:t>
            </a:fld>
            <a:endParaRPr lang="zh-CN" altLang="en-US"/>
          </a:p>
        </p:txBody>
      </p:sp>
    </p:spTree>
    <p:extLst>
      <p:ext uri="{BB962C8B-B14F-4D97-AF65-F5344CB8AC3E}">
        <p14:creationId xmlns:p14="http://schemas.microsoft.com/office/powerpoint/2010/main" val="46612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F11CA-0381-BD54-CB91-8DCFCC5CD3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EA5105-B3C4-BFB0-DCBF-A29F34EFBF8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A001628-0037-9FBF-557B-E5CD3B36A766}"/>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B9690B9-D34E-8FCE-F780-2A34B32D56A7}"/>
              </a:ext>
            </a:extLst>
          </p:cNvPr>
          <p:cNvSpPr>
            <a:spLocks noGrp="1"/>
          </p:cNvSpPr>
          <p:nvPr>
            <p:ph type="sldNum" sz="quarter" idx="10"/>
          </p:nvPr>
        </p:nvSpPr>
        <p:spPr/>
        <p:txBody>
          <a:bodyPr/>
          <a:lstStyle/>
          <a:p>
            <a:fld id="{677A2CBA-E486-4DC8-8696-C7854B0A28FD}" type="slidenum">
              <a:rPr lang="zh-CN" altLang="en-US" smtClean="0"/>
              <a:t>43</a:t>
            </a:fld>
            <a:endParaRPr lang="zh-CN" altLang="en-US"/>
          </a:p>
        </p:txBody>
      </p:sp>
    </p:spTree>
    <p:extLst>
      <p:ext uri="{BB962C8B-B14F-4D97-AF65-F5344CB8AC3E}">
        <p14:creationId xmlns:p14="http://schemas.microsoft.com/office/powerpoint/2010/main" val="2621094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F11EF-8F35-2646-DA5D-346B6E43C5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AF0ADE-80A8-844D-2479-96B5009F0DB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EB673BC-7B3F-A268-077A-5D9746099C0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04BEF7B-73A5-D452-20D2-38E3CC9D1CE7}"/>
              </a:ext>
            </a:extLst>
          </p:cNvPr>
          <p:cNvSpPr>
            <a:spLocks noGrp="1"/>
          </p:cNvSpPr>
          <p:nvPr>
            <p:ph type="sldNum" sz="quarter" idx="10"/>
          </p:nvPr>
        </p:nvSpPr>
        <p:spPr/>
        <p:txBody>
          <a:bodyPr/>
          <a:lstStyle/>
          <a:p>
            <a:fld id="{677A2CBA-E486-4DC8-8696-C7854B0A28FD}" type="slidenum">
              <a:rPr lang="zh-CN" altLang="en-US" smtClean="0"/>
              <a:t>44</a:t>
            </a:fld>
            <a:endParaRPr lang="zh-CN" altLang="en-US"/>
          </a:p>
        </p:txBody>
      </p:sp>
    </p:spTree>
    <p:extLst>
      <p:ext uri="{BB962C8B-B14F-4D97-AF65-F5344CB8AC3E}">
        <p14:creationId xmlns:p14="http://schemas.microsoft.com/office/powerpoint/2010/main" val="4242613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8155-0CCA-45C0-F921-B76D3CF3CC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2904C5-EACC-848A-4575-813D0183632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8B4DD9D-EA37-9D17-527B-87E422769A6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26CE614-47A1-A3E8-6938-30AABE6EC0B0}"/>
              </a:ext>
            </a:extLst>
          </p:cNvPr>
          <p:cNvSpPr>
            <a:spLocks noGrp="1"/>
          </p:cNvSpPr>
          <p:nvPr>
            <p:ph type="sldNum" sz="quarter" idx="10"/>
          </p:nvPr>
        </p:nvSpPr>
        <p:spPr/>
        <p:txBody>
          <a:bodyPr/>
          <a:lstStyle/>
          <a:p>
            <a:fld id="{677A2CBA-E486-4DC8-8696-C7854B0A28FD}" type="slidenum">
              <a:rPr lang="zh-CN" altLang="en-US" smtClean="0"/>
              <a:t>45</a:t>
            </a:fld>
            <a:endParaRPr lang="zh-CN" altLang="en-US"/>
          </a:p>
        </p:txBody>
      </p:sp>
    </p:spTree>
    <p:extLst>
      <p:ext uri="{BB962C8B-B14F-4D97-AF65-F5344CB8AC3E}">
        <p14:creationId xmlns:p14="http://schemas.microsoft.com/office/powerpoint/2010/main" val="2954938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E035-A5C8-625C-5FFB-F18B6D59B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1676B4-AAB7-E07E-C597-589081A6A9A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096EB11-38FE-976C-DD26-73EEB3FACD5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Region Mining</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zh-CN" altLang="en-US" dirty="0"/>
              <a:t>主要任务是识别</a:t>
            </a:r>
            <a:r>
              <a:rPr lang="zh-CN" altLang="en-US" b="1" dirty="0"/>
              <a:t>重要的区域</a:t>
            </a:r>
            <a:r>
              <a:rPr lang="zh-CN" altLang="en-US" dirty="0"/>
              <a:t>，这些区域应该覆盖感兴趣的目标物体。对这些区域进行分组，根据它们的特征重新分配这些区域的表示，可以将有用的区域提取出来，以便进行后续处理。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Grouping</a:t>
            </a:r>
            <a:r>
              <a:rPr lang="zh-CN" altLang="en-US" dirty="0"/>
              <a:t>）找到覆盖目标物体的区域。通常可以使用从 </a:t>
            </a:r>
            <a:r>
              <a:rPr lang="en-US" altLang="zh-CN" b="1" dirty="0"/>
              <a:t>RPN</a:t>
            </a:r>
            <a:r>
              <a:rPr lang="zh-CN" altLang="en-US" b="1" dirty="0"/>
              <a:t>（区域建议网络）</a:t>
            </a:r>
            <a:r>
              <a:rPr lang="zh-CN" altLang="en-US" dirty="0"/>
              <a:t> 中获得的区域建议（</a:t>
            </a:r>
            <a:r>
              <a:rPr lang="en-US" altLang="zh-CN" dirty="0"/>
              <a:t>region proposals</a:t>
            </a:r>
            <a:r>
              <a:rPr lang="zh-CN" altLang="en-US" dirty="0"/>
              <a:t>）。但是，这里面临两个挑战：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固定区域大小</a:t>
            </a:r>
            <a:r>
              <a:rPr lang="zh-CN" altLang="en-US" dirty="0"/>
              <a:t>：为了便于后续处理（例如，将区域输入到对齐模块中），我们希望获得固定大小的区域，而 </a:t>
            </a:r>
            <a:r>
              <a:rPr lang="en-US" altLang="zh-CN" dirty="0"/>
              <a:t>RPN </a:t>
            </a:r>
            <a:r>
              <a:rPr lang="zh-CN" altLang="en-US" dirty="0"/>
              <a:t>生成的区域提议大小可能不一致，且分布在图像中的位置也不同。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区域提议中的噪声</a:t>
            </a:r>
            <a:r>
              <a:rPr lang="zh-CN" altLang="en-US" dirty="0"/>
              <a:t>：</a:t>
            </a:r>
            <a:r>
              <a:rPr lang="en-US" altLang="zh-CN" dirty="0"/>
              <a:t>RPN </a:t>
            </a:r>
            <a:r>
              <a:rPr lang="zh-CN" altLang="en-US" dirty="0"/>
              <a:t>提议的区域可能包含很多噪声（无效的或不相关的区域），因此不需要对所有区域都进行处理。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作者提出了基于</a:t>
            </a:r>
            <a:r>
              <a:rPr lang="zh-CN" altLang="en-US" b="1" dirty="0"/>
              <a:t>质心（</a:t>
            </a:r>
            <a:r>
              <a:rPr lang="en-US" altLang="zh-CN" b="1" dirty="0"/>
              <a:t>centroid</a:t>
            </a:r>
            <a:r>
              <a:rPr lang="zh-CN" altLang="en-US" b="1" dirty="0"/>
              <a:t>）分组方案</a:t>
            </a:r>
            <a:r>
              <a:rPr lang="zh-CN" altLang="en-US" dirty="0"/>
              <a:t>的简单方法：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从 </a:t>
            </a:r>
            <a:r>
              <a:rPr lang="en-US" altLang="zh-CN" dirty="0"/>
              <a:t>RPN </a:t>
            </a:r>
            <a:r>
              <a:rPr lang="zh-CN" altLang="en-US" dirty="0"/>
              <a:t>中获取 </a:t>
            </a:r>
            <a:r>
              <a:rPr lang="en-US" altLang="zh-CN" b="1" dirty="0" err="1"/>
              <a:t>N_reg</a:t>
            </a:r>
            <a:r>
              <a:rPr lang="zh-CN" altLang="en-US" dirty="0"/>
              <a:t> 个区域提议，每个区域用 </a:t>
            </a:r>
            <a:r>
              <a:rPr lang="en-US" altLang="zh-CN" b="1" dirty="0"/>
              <a:t>{cx, cy, w, h}</a:t>
            </a:r>
            <a:r>
              <a:rPr lang="zh-CN" altLang="en-US" dirty="0"/>
              <a:t> 表示，其中 </a:t>
            </a:r>
            <a:r>
              <a:rPr lang="en-US" altLang="zh-CN" b="1" dirty="0"/>
              <a:t>cx</a:t>
            </a:r>
            <a:r>
              <a:rPr lang="zh-CN" altLang="en-US" dirty="0"/>
              <a:t> 和 </a:t>
            </a:r>
            <a:r>
              <a:rPr lang="en-US" altLang="zh-CN" b="1" dirty="0"/>
              <a:t>cy</a:t>
            </a:r>
            <a:r>
              <a:rPr lang="zh-CN" altLang="en-US" dirty="0"/>
              <a:t> 是区域的中心坐标，</a:t>
            </a:r>
            <a:r>
              <a:rPr lang="en-US" altLang="zh-CN" b="1" dirty="0"/>
              <a:t>w</a:t>
            </a:r>
            <a:r>
              <a:rPr lang="zh-CN" altLang="en-US" dirty="0"/>
              <a:t> 是宽度，</a:t>
            </a:r>
            <a:r>
              <a:rPr lang="en-US" altLang="zh-CN" b="1" dirty="0"/>
              <a:t>h</a:t>
            </a:r>
            <a:r>
              <a:rPr lang="zh-CN" altLang="en-US" dirty="0"/>
              <a:t> 是高度。使用 </a:t>
            </a:r>
            <a:r>
              <a:rPr lang="en-US" altLang="zh-CN" b="1" dirty="0"/>
              <a:t>K-means </a:t>
            </a:r>
            <a:r>
              <a:rPr lang="zh-CN" altLang="en-US" b="1" dirty="0"/>
              <a:t>聚类</a:t>
            </a:r>
            <a:r>
              <a:rPr lang="zh-CN" altLang="en-US" dirty="0"/>
              <a:t>对这些中心坐标（</a:t>
            </a:r>
            <a:r>
              <a:rPr lang="en-US" altLang="zh-CN" dirty="0"/>
              <a:t>cx, cy</a:t>
            </a:r>
            <a:r>
              <a:rPr lang="zh-CN" altLang="en-US" dirty="0"/>
              <a:t>）进行聚类，得到 </a:t>
            </a:r>
            <a:r>
              <a:rPr lang="en-US" altLang="zh-CN" b="1" dirty="0"/>
              <a:t>K </a:t>
            </a:r>
            <a:r>
              <a:rPr lang="zh-CN" altLang="en-US" b="1" dirty="0"/>
              <a:t>个簇</a:t>
            </a:r>
            <a:r>
              <a:rPr lang="zh-CN" altLang="en-US" dirty="0"/>
              <a:t>，每个簇的均值可以看作是分组区域的质心。在这个框架中，区域大小是固定的，因此通过质心的坐标，可以自动确定每个分组区域的大小和位置。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通过这种方法，模型能够识别出覆盖重要目标物体的区域，并且能够忽略一些错误的或不相关的区域建议。</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利用 </a:t>
            </a:r>
            <a:r>
              <a:rPr lang="en-US" altLang="zh-CN" b="1" dirty="0"/>
              <a:t>K-means </a:t>
            </a:r>
            <a:r>
              <a:rPr lang="zh-CN" altLang="en-US" b="1" dirty="0"/>
              <a:t>聚类</a:t>
            </a:r>
            <a:r>
              <a:rPr lang="zh-CN" altLang="en-US" dirty="0"/>
              <a:t>将区域建议（</a:t>
            </a:r>
            <a:r>
              <a:rPr lang="en-US" altLang="zh-CN" dirty="0"/>
              <a:t>Region Proposals</a:t>
            </a:r>
            <a:r>
              <a:rPr lang="zh-CN" altLang="en-US" dirty="0"/>
              <a:t>）分组为若干簇，每个簇对应一个区域。每个区域与若干区域建议相关联，区域建议的特征表示通过 </a:t>
            </a:r>
            <a:r>
              <a:rPr lang="en-US" altLang="zh-CN" b="1" dirty="0" err="1"/>
              <a:t>RoI</a:t>
            </a:r>
            <a:r>
              <a:rPr lang="zh-CN" altLang="en-US" b="1" dirty="0"/>
              <a:t>（</a:t>
            </a:r>
            <a:r>
              <a:rPr lang="en-US" altLang="zh-CN" b="1" dirty="0"/>
              <a:t>Region of Interest</a:t>
            </a:r>
            <a:r>
              <a:rPr lang="zh-CN" altLang="en-US" b="1" dirty="0"/>
              <a:t>）特征</a:t>
            </a:r>
            <a:r>
              <a:rPr lang="zh-CN" altLang="en-US" dirty="0"/>
              <a:t>获得，即在原始图像上提取的卷积特征。</a:t>
            </a:r>
            <a:endParaRPr lang="en-US" altLang="zh-CN" dirty="0"/>
          </a:p>
          <a:p>
            <a:r>
              <a:rPr lang="zh-CN" altLang="en-US" b="1" dirty="0"/>
              <a:t>区域特征的构建：</a:t>
            </a:r>
          </a:p>
          <a:p>
            <a:pPr>
              <a:buFont typeface="Arial" panose="020B0604020202020204" pitchFamily="34" charset="0"/>
              <a:buChar char="•"/>
            </a:pPr>
            <a:r>
              <a:rPr lang="zh-CN" altLang="en-US" dirty="0"/>
              <a:t>对于每个分组后的区域（即一个簇），通过堆叠与该区域相关联的 </a:t>
            </a:r>
            <a:r>
              <a:rPr lang="en-US" altLang="zh-CN" b="1" dirty="0" err="1"/>
              <a:t>RoI</a:t>
            </a:r>
            <a:r>
              <a:rPr lang="en-US" altLang="zh-CN" b="1" dirty="0"/>
              <a:t> </a:t>
            </a:r>
            <a:r>
              <a:rPr lang="zh-CN" altLang="en-US" b="1" dirty="0"/>
              <a:t>特征</a:t>
            </a:r>
            <a:r>
              <a:rPr lang="zh-CN" altLang="en-US" dirty="0"/>
              <a:t>，可以得到一个矩阵 </a:t>
            </a:r>
            <a:r>
              <a:rPr lang="en-US" altLang="zh-CN" b="1" dirty="0" err="1"/>
              <a:t>Θk</a:t>
            </a:r>
            <a:r>
              <a:rPr lang="zh-CN" altLang="en-US" dirty="0"/>
              <a:t>，用来表示该区域的特征。矩阵的大小为 </a:t>
            </a:r>
            <a:r>
              <a:rPr lang="en-US" altLang="zh-CN" b="1" dirty="0" err="1"/>
              <a:t>Θk∈Rmk×d</a:t>
            </a:r>
            <a:r>
              <a:rPr lang="zh-CN" altLang="en-US" dirty="0"/>
              <a:t>，其中</a:t>
            </a:r>
            <a:r>
              <a:rPr lang="en-US" altLang="zh-CN" b="1" dirty="0" err="1"/>
              <a:t>mk</a:t>
            </a:r>
            <a:r>
              <a:rPr lang="zh-CN" altLang="en-US" dirty="0"/>
              <a:t> 是分配给该区域（即簇）的区域建议数量，这个数量不固定 </a:t>
            </a:r>
            <a:r>
              <a:rPr lang="en-US" altLang="zh-CN" b="1" dirty="0"/>
              <a:t>d</a:t>
            </a:r>
            <a:r>
              <a:rPr lang="zh-CN" altLang="en-US" dirty="0"/>
              <a:t> 是特征的维度。</a:t>
            </a:r>
            <a:endParaRPr lang="en-US" altLang="zh-CN" dirty="0"/>
          </a:p>
          <a:p>
            <a:pPr>
              <a:buFont typeface="Arial" panose="020B0604020202020204" pitchFamily="34" charset="0"/>
              <a:buNone/>
            </a:pPr>
            <a:r>
              <a:rPr lang="zh-CN" altLang="en-US" dirty="0"/>
              <a:t>解决 </a:t>
            </a:r>
            <a:r>
              <a:rPr lang="en-US" altLang="zh-CN" b="1" dirty="0" err="1"/>
              <a:t>mk</a:t>
            </a:r>
            <a:r>
              <a:rPr lang="zh-CN" altLang="en-US" dirty="0"/>
              <a:t> 可能变化的问题，作者提出了一个简单的 </a:t>
            </a:r>
            <a:r>
              <a:rPr lang="zh-CN" altLang="en-US" b="1" dirty="0"/>
              <a:t>选择或复制（</a:t>
            </a:r>
            <a:r>
              <a:rPr lang="en-US" altLang="zh-CN" b="1" dirty="0"/>
              <a:t>Select-or-Copy</a:t>
            </a:r>
            <a:r>
              <a:rPr lang="zh-CN" altLang="en-US" b="1" dirty="0"/>
              <a:t>）方案</a:t>
            </a:r>
            <a:r>
              <a:rPr lang="zh-CN" altLang="en-US" dirty="0"/>
              <a:t>，通过这一方案，确保每个区域都有固定数量的特征（用一个固定大小的特征矩阵表示）。</a:t>
            </a:r>
            <a:endParaRPr lang="en-US" altLang="zh-CN" dirty="0"/>
          </a:p>
          <a:p>
            <a:pPr>
              <a:buFont typeface="Arial" panose="020B0604020202020204" pitchFamily="34" charset="0"/>
              <a:buNone/>
            </a:pPr>
            <a:r>
              <a:rPr lang="zh-CN" altLang="en-US" b="1" dirty="0"/>
              <a:t>如果</a:t>
            </a:r>
            <a:r>
              <a:rPr lang="en-US" altLang="zh-CN" b="1" dirty="0" err="1"/>
              <a:t>mk</a:t>
            </a:r>
            <a:r>
              <a:rPr lang="en-US" altLang="zh-CN" b="1" dirty="0"/>
              <a:t> </a:t>
            </a:r>
            <a:r>
              <a:rPr lang="zh-CN" altLang="en-US" b="1" dirty="0"/>
              <a:t>大于预定义的特征数</a:t>
            </a:r>
            <a:r>
              <a:rPr lang="en-US" altLang="zh-CN" b="1" dirty="0"/>
              <a:t>m</a:t>
            </a:r>
            <a:r>
              <a:rPr lang="zh-CN" altLang="en-US" dirty="0"/>
              <a:t>：只保留排名前</a:t>
            </a:r>
            <a:r>
              <a:rPr lang="en-US" altLang="zh-CN" dirty="0"/>
              <a:t>m </a:t>
            </a:r>
            <a:r>
              <a:rPr lang="zh-CN" altLang="en-US" dirty="0"/>
              <a:t>的特征（可能依据某种度量，如特征的重要性或得分）。</a:t>
            </a:r>
            <a:r>
              <a:rPr lang="zh-CN" altLang="en-US" b="1" dirty="0"/>
              <a:t>如果</a:t>
            </a:r>
            <a:r>
              <a:rPr lang="en-US" altLang="zh-CN" b="1" dirty="0" err="1"/>
              <a:t>mk</a:t>
            </a:r>
            <a:r>
              <a:rPr lang="en-US" altLang="zh-CN" b="1" dirty="0"/>
              <a:t> </a:t>
            </a:r>
            <a:r>
              <a:rPr lang="zh-CN" altLang="en-US" b="1" dirty="0"/>
              <a:t>小于</a:t>
            </a:r>
            <a:r>
              <a:rPr lang="en-US" altLang="zh-CN" b="1" dirty="0"/>
              <a:t>m</a:t>
            </a:r>
            <a:r>
              <a:rPr lang="zh-CN" altLang="en-US" dirty="0"/>
              <a:t>：通过复制特征来填充，直到达到</a:t>
            </a:r>
            <a:r>
              <a:rPr lang="en-US" altLang="zh-CN" dirty="0"/>
              <a:t>m </a:t>
            </a:r>
            <a:r>
              <a:rPr lang="zh-CN" altLang="en-US" dirty="0"/>
              <a:t>个特征。</a:t>
            </a:r>
            <a:r>
              <a:rPr lang="en-US" altLang="zh-CN" b="1" dirty="0"/>
              <a:t>d</a:t>
            </a:r>
            <a:r>
              <a:rPr lang="en-US" altLang="zh-CN" dirty="0"/>
              <a:t> </a:t>
            </a:r>
            <a:r>
              <a:rPr lang="zh-CN" altLang="en-US" dirty="0"/>
              <a:t>是特征维度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C716230-EBCF-5A32-3182-42EFB7A1D20D}"/>
              </a:ext>
            </a:extLst>
          </p:cNvPr>
          <p:cNvSpPr>
            <a:spLocks noGrp="1"/>
          </p:cNvSpPr>
          <p:nvPr>
            <p:ph type="sldNum" sz="quarter" idx="10"/>
          </p:nvPr>
        </p:nvSpPr>
        <p:spPr/>
        <p:txBody>
          <a:bodyPr/>
          <a:lstStyle/>
          <a:p>
            <a:fld id="{677A2CBA-E486-4DC8-8696-C7854B0A28FD}" type="slidenum">
              <a:rPr lang="zh-CN" altLang="en-US" smtClean="0"/>
              <a:t>46</a:t>
            </a:fld>
            <a:endParaRPr lang="zh-CN" altLang="en-US"/>
          </a:p>
        </p:txBody>
      </p:sp>
    </p:spTree>
    <p:extLst>
      <p:ext uri="{BB962C8B-B14F-4D97-AF65-F5344CB8AC3E}">
        <p14:creationId xmlns:p14="http://schemas.microsoft.com/office/powerpoint/2010/main" val="498732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2A48D-2F89-61DA-D0F2-55A1079D2C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03D550-1321-4851-B754-D5FCAB73D57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F6ACA8E-E152-3ACB-1B32-5939634B6D58}"/>
              </a:ext>
            </a:extLst>
          </p:cNvPr>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06F9235-B784-B666-9ED9-01CF9F388A5B}"/>
              </a:ext>
            </a:extLst>
          </p:cNvPr>
          <p:cNvSpPr>
            <a:spLocks noGrp="1"/>
          </p:cNvSpPr>
          <p:nvPr>
            <p:ph type="sldNum" sz="quarter" idx="10"/>
          </p:nvPr>
        </p:nvSpPr>
        <p:spPr/>
        <p:txBody>
          <a:bodyPr/>
          <a:lstStyle/>
          <a:p>
            <a:fld id="{677A2CBA-E486-4DC8-8696-C7854B0A28FD}" type="slidenum">
              <a:rPr lang="zh-CN" altLang="en-US" smtClean="0"/>
              <a:t>49</a:t>
            </a:fld>
            <a:endParaRPr lang="zh-CN" altLang="en-US"/>
          </a:p>
        </p:txBody>
      </p:sp>
    </p:spTree>
    <p:extLst>
      <p:ext uri="{BB962C8B-B14F-4D97-AF65-F5344CB8AC3E}">
        <p14:creationId xmlns:p14="http://schemas.microsoft.com/office/powerpoint/2010/main" val="2594011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无监督领域自适应的核心任务是，利用源域中的有标签数据和目标域中的无标签数据，去训练一个能够对目标域数据进行分类的模型。挑战在于源域和目标域的数据分布通常是不同的，而且目标域的数据没有标签。</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BD625-C4FD-E01D-852F-B82561244A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916699-C68A-E812-DC31-FC02C2D5B56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678C385-528B-98EF-6B49-A1E0EB6AB22B}"/>
              </a:ext>
            </a:extLst>
          </p:cNvPr>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D888582-1AAC-8C2A-389E-AF04687E0168}"/>
              </a:ext>
            </a:extLst>
          </p:cNvPr>
          <p:cNvSpPr>
            <a:spLocks noGrp="1"/>
          </p:cNvSpPr>
          <p:nvPr>
            <p:ph type="sldNum" sz="quarter" idx="10"/>
          </p:nvPr>
        </p:nvSpPr>
        <p:spPr/>
        <p:txBody>
          <a:bodyPr/>
          <a:lstStyle/>
          <a:p>
            <a:fld id="{677A2CBA-E486-4DC8-8696-C7854B0A28FD}" type="slidenum">
              <a:rPr lang="zh-CN" altLang="en-US" smtClean="0"/>
              <a:t>50</a:t>
            </a:fld>
            <a:endParaRPr lang="zh-CN" altLang="en-US"/>
          </a:p>
        </p:txBody>
      </p:sp>
    </p:spTree>
    <p:extLst>
      <p:ext uri="{BB962C8B-B14F-4D97-AF65-F5344CB8AC3E}">
        <p14:creationId xmlns:p14="http://schemas.microsoft.com/office/powerpoint/2010/main" val="3933353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2F45A-F48C-F3E1-C4C1-C81F8F4924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42C5E5-D486-B8C3-C0CA-84D64C9C561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B13683C-DAE1-6706-34CD-0E61430FEF6F}"/>
              </a:ext>
            </a:extLst>
          </p:cNvPr>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8567A37-DE6B-EF5F-34F6-60804D265C76}"/>
              </a:ext>
            </a:extLst>
          </p:cNvPr>
          <p:cNvSpPr>
            <a:spLocks noGrp="1"/>
          </p:cNvSpPr>
          <p:nvPr>
            <p:ph type="sldNum" sz="quarter" idx="10"/>
          </p:nvPr>
        </p:nvSpPr>
        <p:spPr/>
        <p:txBody>
          <a:bodyPr/>
          <a:lstStyle/>
          <a:p>
            <a:fld id="{677A2CBA-E486-4DC8-8696-C7854B0A28FD}" type="slidenum">
              <a:rPr lang="zh-CN" altLang="en-US" smtClean="0"/>
              <a:t>51</a:t>
            </a:fld>
            <a:endParaRPr lang="zh-CN" altLang="en-US"/>
          </a:p>
        </p:txBody>
      </p:sp>
    </p:spTree>
    <p:extLst>
      <p:ext uri="{BB962C8B-B14F-4D97-AF65-F5344CB8AC3E}">
        <p14:creationId xmlns:p14="http://schemas.microsoft.com/office/powerpoint/2010/main" val="1621545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C7538-A218-F9CD-742A-1D2344DB77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67716C-3F25-A9F9-F0FF-98748FB6411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516E48D-9566-01DB-FEAA-0DAB27F7A606}"/>
              </a:ext>
            </a:extLst>
          </p:cNvPr>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A38B65D-15E4-6A44-1630-7E5E08B2B1AA}"/>
              </a:ext>
            </a:extLst>
          </p:cNvPr>
          <p:cNvSpPr>
            <a:spLocks noGrp="1"/>
          </p:cNvSpPr>
          <p:nvPr>
            <p:ph type="sldNum" sz="quarter" idx="10"/>
          </p:nvPr>
        </p:nvSpPr>
        <p:spPr/>
        <p:txBody>
          <a:bodyPr/>
          <a:lstStyle/>
          <a:p>
            <a:fld id="{677A2CBA-E486-4DC8-8696-C7854B0A28FD}" type="slidenum">
              <a:rPr lang="zh-CN" altLang="en-US" smtClean="0"/>
              <a:t>52</a:t>
            </a:fld>
            <a:endParaRPr lang="zh-CN" altLang="en-US"/>
          </a:p>
        </p:txBody>
      </p:sp>
    </p:spTree>
    <p:extLst>
      <p:ext uri="{BB962C8B-B14F-4D97-AF65-F5344CB8AC3E}">
        <p14:creationId xmlns:p14="http://schemas.microsoft.com/office/powerpoint/2010/main" val="1527796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DF5EE-C16C-78E8-4D5F-2A6A39CC4F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B79EDB0-BA7A-2FE8-6643-53515684C58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FC30E29-AAA9-43B1-C102-C0FCBBC02A11}"/>
              </a:ext>
            </a:extLst>
          </p:cNvPr>
          <p:cNvSpPr>
            <a:spLocks noGrp="1"/>
          </p:cNvSpPr>
          <p:nvPr>
            <p:ph type="body" idx="1"/>
          </p:nvPr>
        </p:nvSpPr>
        <p:spPr/>
        <p:txBody>
          <a:bodyPr/>
          <a:lstStyle/>
          <a:p>
            <a:pPr algn="just"/>
            <a:r>
              <a:rPr lang="zh-CN" altLang="en-US" dirty="0"/>
              <a:t>该实验展示了从正常天气到有雾条件的领域适应实验，使用 </a:t>
            </a:r>
            <a:r>
              <a:rPr lang="en-US" altLang="zh-CN" dirty="0"/>
              <a:t>Cityscapes </a:t>
            </a:r>
            <a:r>
              <a:rPr lang="zh-CN" altLang="en-US" dirty="0"/>
              <a:t>作为源域，</a:t>
            </a:r>
            <a:r>
              <a:rPr lang="en-US" altLang="zh-CN" dirty="0"/>
              <a:t>Foggy-Cityscapes </a:t>
            </a:r>
            <a:r>
              <a:rPr lang="zh-CN" altLang="en-US" dirty="0"/>
              <a:t>作为目标域。通过区域级别的适应策略，模型在目标域上的检测性能有显著提升，表明这种方法能有效减少不同天气条件下的检测差距。</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9A3E689-C377-2D03-46FF-8054577964A0}"/>
              </a:ext>
            </a:extLst>
          </p:cNvPr>
          <p:cNvSpPr>
            <a:spLocks noGrp="1"/>
          </p:cNvSpPr>
          <p:nvPr>
            <p:ph type="sldNum" sz="quarter" idx="10"/>
          </p:nvPr>
        </p:nvSpPr>
        <p:spPr/>
        <p:txBody>
          <a:bodyPr/>
          <a:lstStyle/>
          <a:p>
            <a:fld id="{677A2CBA-E486-4DC8-8696-C7854B0A28FD}" type="slidenum">
              <a:rPr lang="zh-CN" altLang="en-US" smtClean="0"/>
              <a:t>53</a:t>
            </a:fld>
            <a:endParaRPr lang="zh-CN" altLang="en-US"/>
          </a:p>
        </p:txBody>
      </p:sp>
    </p:spTree>
    <p:extLst>
      <p:ext uri="{BB962C8B-B14F-4D97-AF65-F5344CB8AC3E}">
        <p14:creationId xmlns:p14="http://schemas.microsoft.com/office/powerpoint/2010/main" val="16903665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819F3-11BB-E7C6-00A5-BD20A6C357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F6C807-7B8B-454B-9D65-7E8B55FCBEE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D803023-66E1-0905-42F2-B8C7D17AC4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255540A-76DF-A059-5DCD-080A4B9909E1}"/>
              </a:ext>
            </a:extLst>
          </p:cNvPr>
          <p:cNvSpPr>
            <a:spLocks noGrp="1"/>
          </p:cNvSpPr>
          <p:nvPr>
            <p:ph type="sldNum" sz="quarter" idx="10"/>
          </p:nvPr>
        </p:nvSpPr>
        <p:spPr/>
        <p:txBody>
          <a:bodyPr/>
          <a:lstStyle/>
          <a:p>
            <a:fld id="{677A2CBA-E486-4DC8-8696-C7854B0A28FD}" type="slidenum">
              <a:rPr lang="zh-CN" altLang="en-US" smtClean="0"/>
              <a:t>54</a:t>
            </a:fld>
            <a:endParaRPr lang="zh-CN" altLang="en-US"/>
          </a:p>
        </p:txBody>
      </p:sp>
    </p:spTree>
    <p:extLst>
      <p:ext uri="{BB962C8B-B14F-4D97-AF65-F5344CB8AC3E}">
        <p14:creationId xmlns:p14="http://schemas.microsoft.com/office/powerpoint/2010/main" val="9621095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探索替代的深度神经网络架构和改进图注意力模型，以进一步提高模型性能。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基于多模态改进DS证据理论的轴承故障诊断</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b="1" dirty="0"/>
              <a:t>对标注数据的依赖</a:t>
            </a:r>
            <a:r>
              <a:rPr lang="zh-CN" altLang="en-US" dirty="0"/>
              <a:t>：深度卷积神经网络（</a:t>
            </a:r>
            <a:r>
              <a:rPr lang="en-US" altLang="zh-CN" dirty="0"/>
              <a:t>CNN</a:t>
            </a:r>
            <a:r>
              <a:rPr lang="zh-CN" altLang="en-US" dirty="0"/>
              <a:t>）在对象识别任务中取得了显著的成功，但它们严重依赖大量标注的训练数据才能表现良好。而这个标注过程通常非常费时且昂贵。</a:t>
            </a:r>
            <a:endParaRPr lang="en-US" altLang="zh-CN" dirty="0"/>
          </a:p>
          <a:p>
            <a:pPr algn="l"/>
            <a:r>
              <a:rPr lang="zh-CN" altLang="en-US" b="1" dirty="0"/>
              <a:t>目标检测标注的负担</a:t>
            </a:r>
            <a:r>
              <a:rPr lang="zh-CN" altLang="en-US" dirty="0"/>
              <a:t>：在目标检测任务中，标注过程更为繁琐，因为需要对图像中的每个对象进行精确标注，通常使用边界框来标记对象的位置和范围。这比简单的分类任务要复杂得多。</a:t>
            </a:r>
            <a:endParaRPr lang="en-US" altLang="zh-CN" dirty="0"/>
          </a:p>
          <a:p>
            <a:pPr algn="l"/>
            <a:r>
              <a:rPr lang="zh-CN" altLang="en-US" b="1" dirty="0"/>
              <a:t>迁移学习与数据集偏差</a:t>
            </a:r>
            <a:r>
              <a:rPr lang="zh-CN" altLang="en-US" dirty="0"/>
              <a:t>：减少标注需求的一种可能方案是使用在大型标注数据集上预训练的模型（即迁移学习）。然而，这些预训练的模型通常存在</a:t>
            </a:r>
            <a:r>
              <a:rPr lang="zh-CN" altLang="en-US" b="1" dirty="0"/>
              <a:t>数据集偏差</a:t>
            </a:r>
            <a:r>
              <a:rPr lang="zh-CN" altLang="en-US" dirty="0"/>
              <a:t>，意味着当它们应用于与训练数据不同的新数据集时，性能往往会下降</a:t>
            </a:r>
            <a:endParaRPr lang="en-US" altLang="zh-CN" dirty="0"/>
          </a:p>
          <a:p>
            <a:pPr algn="l"/>
            <a:r>
              <a:rPr lang="zh-CN" altLang="en-US" dirty="0"/>
              <a:t>为了提升模型在不同领域间的泛化能力（即在新数据集上仍能表现良好），对齐全局特征（捕捉图像整体结构和背景）至关重要。然而，这存在挑战，因为要实现有效的迁移，不仅要对齐对象类别，还要确保不同领域的背景和场景布局相似。</a:t>
            </a:r>
            <a:endParaRPr lang="en-US" altLang="zh-CN" dirty="0"/>
          </a:p>
          <a:p>
            <a:pPr algn="l"/>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b="1" dirty="0"/>
              <a:t>对标注数据的依赖</a:t>
            </a:r>
            <a:r>
              <a:rPr lang="zh-CN" altLang="en-US" dirty="0"/>
              <a:t>：深度卷积神经网络（</a:t>
            </a:r>
            <a:r>
              <a:rPr lang="en-US" altLang="zh-CN" dirty="0"/>
              <a:t>CNN</a:t>
            </a:r>
            <a:r>
              <a:rPr lang="zh-CN" altLang="en-US" dirty="0"/>
              <a:t>）在对象识别任务中取得了显著的成功，但它们严重依赖大量标注的训练数据才能表现良好。而这个标注过程通常非常费时且昂贵。</a:t>
            </a:r>
            <a:endParaRPr lang="en-US" altLang="zh-CN" dirty="0"/>
          </a:p>
          <a:p>
            <a:pPr algn="l"/>
            <a:r>
              <a:rPr lang="zh-CN" altLang="en-US" b="1" dirty="0"/>
              <a:t>目标检测标注的负担</a:t>
            </a:r>
            <a:r>
              <a:rPr lang="zh-CN" altLang="en-US" dirty="0"/>
              <a:t>：在目标检测任务中，标注过程更为繁琐，因为需要对图像中的每个对象进行精确标注，通常使用边界框来标记对象的位置和范围。这比简单的分类任务要复杂得多。</a:t>
            </a:r>
            <a:endParaRPr lang="en-US" altLang="zh-CN" dirty="0"/>
          </a:p>
          <a:p>
            <a:pPr algn="l"/>
            <a:r>
              <a:rPr lang="zh-CN" altLang="en-US" b="1" dirty="0"/>
              <a:t>迁移学习与数据集偏差</a:t>
            </a:r>
            <a:r>
              <a:rPr lang="zh-CN" altLang="en-US" dirty="0"/>
              <a:t>：减少标注需求的一种可能方案是使用在大型标注数据集上预训练的模型（即迁移学习）。然而，这些预训练的模型通常存在</a:t>
            </a:r>
            <a:r>
              <a:rPr lang="zh-CN" altLang="en-US" b="1" dirty="0"/>
              <a:t>数据集偏差</a:t>
            </a:r>
            <a:r>
              <a:rPr lang="zh-CN" altLang="en-US" dirty="0"/>
              <a:t>，意味着当它们应用于与训练数据不同的新数据集时，性能往往会下降</a:t>
            </a:r>
            <a:endParaRPr lang="en-US" altLang="zh-CN" dirty="0"/>
          </a:p>
          <a:p>
            <a:pPr algn="l"/>
            <a:r>
              <a:rPr lang="zh-CN" altLang="en-US" dirty="0"/>
              <a:t>为了提升模型在不同领域间的泛化能力（即在新数据集上仍能表现良好），对齐全局特征（捕捉图像整体结构和背景）至关重要。然而，这存在挑战，因为要实现有效的迁移，不仅要对齐对象类别，还要确保不同领域的背景和场景布局相似。</a:t>
            </a:r>
            <a:endParaRPr lang="en-US" altLang="zh-CN" dirty="0"/>
          </a:p>
          <a:p>
            <a:pPr algn="l"/>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59</a:t>
            </a:fld>
            <a:endParaRPr lang="zh-CN" altLang="en-US"/>
          </a:p>
        </p:txBody>
      </p:sp>
    </p:spTree>
    <p:extLst>
      <p:ext uri="{BB962C8B-B14F-4D97-AF65-F5344CB8AC3E}">
        <p14:creationId xmlns:p14="http://schemas.microsoft.com/office/powerpoint/2010/main" val="29948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0332-5817-8B39-B1EC-4A92D02525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692C75-414C-5293-C9F8-DD46AACDD31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9459942-4259-548D-2F40-C2ED480C993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无监督领域自适应的核心任务是，利用源域中的有标签数据和目标域中的无标签数据，去训练一个能够对目标域数据进行分类的模型。挑战在于源域和目标域的数据分布通常是不同的，而且目标域的数据没有标签。</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1ABF9CF-9D6F-67D1-F4D0-AA0CC218AA2F}"/>
              </a:ext>
            </a:extLst>
          </p:cNvPr>
          <p:cNvSpPr>
            <a:spLocks noGrp="1"/>
          </p:cNvSpPr>
          <p:nvPr>
            <p:ph type="sldNum" sz="quarter" idx="10"/>
          </p:nvPr>
        </p:nvSpPr>
        <p:spPr/>
        <p:txBody>
          <a:bodyPr/>
          <a:lstStyle/>
          <a:p>
            <a:fld id="{677A2CBA-E486-4DC8-8696-C7854B0A28FD}" type="slidenum">
              <a:rPr lang="zh-CN" altLang="en-US" smtClean="0"/>
              <a:t>6</a:t>
            </a:fld>
            <a:endParaRPr lang="zh-CN" altLang="en-US"/>
          </a:p>
        </p:txBody>
      </p:sp>
    </p:spTree>
    <p:extLst>
      <p:ext uri="{BB962C8B-B14F-4D97-AF65-F5344CB8AC3E}">
        <p14:creationId xmlns:p14="http://schemas.microsoft.com/office/powerpoint/2010/main" val="12573440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B8100-E491-BE8F-0775-A98B95CA59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3711F4-2870-5902-2CEA-2F45DCF04BE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A4CBB66-3AED-6284-F3EC-7DFA53A43FE9}"/>
              </a:ext>
            </a:extLst>
          </p:cNvPr>
          <p:cNvSpPr>
            <a:spLocks noGrp="1"/>
          </p:cNvSpPr>
          <p:nvPr>
            <p:ph type="body" idx="1"/>
          </p:nvPr>
        </p:nvSpPr>
        <p:spPr/>
        <p:txBody>
          <a:bodyPr/>
          <a:lstStyle/>
          <a:p>
            <a:pPr algn="l"/>
            <a:r>
              <a:rPr lang="zh-CN" altLang="en-US" b="1" dirty="0"/>
              <a:t>对标注数据的依赖</a:t>
            </a:r>
            <a:r>
              <a:rPr lang="zh-CN" altLang="en-US" dirty="0"/>
              <a:t>：深度卷积神经网络（</a:t>
            </a:r>
            <a:r>
              <a:rPr lang="en-US" altLang="zh-CN" dirty="0"/>
              <a:t>CNN</a:t>
            </a:r>
            <a:r>
              <a:rPr lang="zh-CN" altLang="en-US" dirty="0"/>
              <a:t>）在对象识别任务中取得了显著的成功，但它们严重依赖大量标注的训练数据才能表现良好。而这个标注过程通常非常费时且昂贵。</a:t>
            </a:r>
            <a:endParaRPr lang="en-US" altLang="zh-CN" dirty="0"/>
          </a:p>
          <a:p>
            <a:pPr algn="l"/>
            <a:r>
              <a:rPr lang="zh-CN" altLang="en-US" b="1" dirty="0"/>
              <a:t>目标检测标注的负担</a:t>
            </a:r>
            <a:r>
              <a:rPr lang="zh-CN" altLang="en-US" dirty="0"/>
              <a:t>：在目标检测任务中，标注过程更为繁琐，因为需要对图像中的每个对象进行精确标注，通常使用边界框来标记对象的位置和范围。这比简单的分类任务要复杂得多。</a:t>
            </a:r>
            <a:endParaRPr lang="en-US" altLang="zh-CN" dirty="0"/>
          </a:p>
          <a:p>
            <a:pPr algn="l"/>
            <a:r>
              <a:rPr lang="zh-CN" altLang="en-US" b="1" dirty="0"/>
              <a:t>迁移学习与数据集偏差</a:t>
            </a:r>
            <a:r>
              <a:rPr lang="zh-CN" altLang="en-US" dirty="0"/>
              <a:t>：减少标注需求的一种可能方案是使用在大型标注数据集上预训练的模型（即迁移学习）。然而，这些预训练的模型通常存在</a:t>
            </a:r>
            <a:r>
              <a:rPr lang="zh-CN" altLang="en-US" b="1" dirty="0"/>
              <a:t>数据集偏差</a:t>
            </a:r>
            <a:r>
              <a:rPr lang="zh-CN" altLang="en-US" dirty="0"/>
              <a:t>，意味着当它们应用于与训练数据不同的新数据集时，性能往往会下降</a:t>
            </a:r>
            <a:endParaRPr lang="en-US" altLang="zh-CN" dirty="0"/>
          </a:p>
          <a:p>
            <a:pPr algn="l"/>
            <a:r>
              <a:rPr lang="zh-CN" altLang="en-US" dirty="0"/>
              <a:t>为了提升模型在不同领域间的泛化能力（即在新数据集上仍能表现良好），对齐全局特征（捕捉图像整体结构和背景）至关重要。然而，这存在挑战，因为要实现有效的迁移，不仅要对齐对象类别，还要确保不同领域的背景和场景布局相似。</a:t>
            </a:r>
            <a:endParaRPr lang="en-US" altLang="zh-CN" dirty="0"/>
          </a:p>
          <a:p>
            <a:pPr algn="l"/>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E05F9FF-FDB2-FA90-07F0-E7D908721629}"/>
              </a:ext>
            </a:extLst>
          </p:cNvPr>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17891067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29320-AFB2-F525-487C-57FF4CACC7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BD06BB-8C3E-9E47-DC86-FC937F228DA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505C581-A33C-DC30-9035-3C37FFB65F31}"/>
              </a:ext>
            </a:extLst>
          </p:cNvPr>
          <p:cNvSpPr>
            <a:spLocks noGrp="1"/>
          </p:cNvSpPr>
          <p:nvPr>
            <p:ph type="body" idx="1"/>
          </p:nvPr>
        </p:nvSpPr>
        <p:spPr/>
        <p:txBody>
          <a:bodyPr/>
          <a:lstStyle/>
          <a:p>
            <a:pPr algn="l"/>
            <a:r>
              <a:rPr lang="zh-CN" altLang="en-US" b="1" dirty="0"/>
              <a:t>对标注数据的依赖</a:t>
            </a:r>
            <a:r>
              <a:rPr lang="zh-CN" altLang="en-US" dirty="0"/>
              <a:t>：深度卷积神经网络（</a:t>
            </a:r>
            <a:r>
              <a:rPr lang="en-US" altLang="zh-CN" dirty="0"/>
              <a:t>CNN</a:t>
            </a:r>
            <a:r>
              <a:rPr lang="zh-CN" altLang="en-US" dirty="0"/>
              <a:t>）在对象识别任务中取得了显著的成功，但它们严重依赖大量标注的训练数据才能表现良好。而这个标注过程通常非常费时且昂贵。</a:t>
            </a:r>
            <a:endParaRPr lang="en-US" altLang="zh-CN" dirty="0"/>
          </a:p>
          <a:p>
            <a:pPr algn="l"/>
            <a:r>
              <a:rPr lang="zh-CN" altLang="en-US" b="1" dirty="0"/>
              <a:t>目标检测标注的负担</a:t>
            </a:r>
            <a:r>
              <a:rPr lang="zh-CN" altLang="en-US" dirty="0"/>
              <a:t>：在目标检测任务中，标注过程更为繁琐，因为需要对图像中的每个对象进行精确标注，通常使用边界框来标记对象的位置和范围。这比简单的分类任务要复杂得多。</a:t>
            </a:r>
            <a:endParaRPr lang="en-US" altLang="zh-CN" dirty="0"/>
          </a:p>
          <a:p>
            <a:pPr algn="l"/>
            <a:r>
              <a:rPr lang="zh-CN" altLang="en-US" b="1" dirty="0"/>
              <a:t>迁移学习与数据集偏差</a:t>
            </a:r>
            <a:r>
              <a:rPr lang="zh-CN" altLang="en-US" dirty="0"/>
              <a:t>：减少标注需求的一种可能方案是使用在大型标注数据集上预训练的模型（即迁移学习）。然而，这些预训练的模型通常存在</a:t>
            </a:r>
            <a:r>
              <a:rPr lang="zh-CN" altLang="en-US" b="1" dirty="0"/>
              <a:t>数据集偏差</a:t>
            </a:r>
            <a:r>
              <a:rPr lang="zh-CN" altLang="en-US" dirty="0"/>
              <a:t>，意味着当它们应用于与训练数据不同的新数据集时，性能往往会下降</a:t>
            </a:r>
            <a:endParaRPr lang="en-US" altLang="zh-CN" dirty="0"/>
          </a:p>
          <a:p>
            <a:pPr algn="l"/>
            <a:r>
              <a:rPr lang="zh-CN" altLang="en-US" dirty="0"/>
              <a:t>为了提升模型在不同领域间的泛化能力（即在新数据集上仍能表现良好），对齐全局特征（捕捉图像整体结构和背景）至关重要。然而，这存在挑战，因为要实现有效的迁移，不仅要对齐对象类别，还要确保不同领域的背景和场景布局相似。</a:t>
            </a:r>
            <a:endParaRPr lang="en-US" altLang="zh-CN" dirty="0"/>
          </a:p>
          <a:p>
            <a:pPr algn="l"/>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FA90A60-860B-4353-3787-1C00BD14628C}"/>
              </a:ext>
            </a:extLst>
          </p:cNvPr>
          <p:cNvSpPr>
            <a:spLocks noGrp="1"/>
          </p:cNvSpPr>
          <p:nvPr>
            <p:ph type="sldNum" sz="quarter" idx="10"/>
          </p:nvPr>
        </p:nvSpPr>
        <p:spPr/>
        <p:txBody>
          <a:bodyPr/>
          <a:lstStyle/>
          <a:p>
            <a:fld id="{677A2CBA-E486-4DC8-8696-C7854B0A28FD}" type="slidenum">
              <a:rPr lang="zh-CN" altLang="en-US" smtClean="0"/>
              <a:t>61</a:t>
            </a:fld>
            <a:endParaRPr lang="zh-CN" altLang="en-US"/>
          </a:p>
        </p:txBody>
      </p:sp>
    </p:spTree>
    <p:extLst>
      <p:ext uri="{BB962C8B-B14F-4D97-AF65-F5344CB8AC3E}">
        <p14:creationId xmlns:p14="http://schemas.microsoft.com/office/powerpoint/2010/main" val="13332822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extLst>
      <p:ext uri="{BB962C8B-B14F-4D97-AF65-F5344CB8AC3E}">
        <p14:creationId xmlns:p14="http://schemas.microsoft.com/office/powerpoint/2010/main" val="833385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extLst>
      <p:ext uri="{BB962C8B-B14F-4D97-AF65-F5344CB8AC3E}">
        <p14:creationId xmlns:p14="http://schemas.microsoft.com/office/powerpoint/2010/main" val="2295131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E9219-43C9-4260-80AD-82CCF73B38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60826A-30FC-D3A0-4688-697D55F8BF6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CF7726D-8188-17BF-385E-89F036CC408B}"/>
              </a:ext>
            </a:extLst>
          </p:cNvPr>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C265339F-C9A6-F315-998B-2D853D6FA42C}"/>
              </a:ext>
            </a:extLst>
          </p:cNvPr>
          <p:cNvSpPr>
            <a:spLocks noGrp="1"/>
          </p:cNvSpPr>
          <p:nvPr>
            <p:ph type="sldNum" sz="quarter" idx="10"/>
          </p:nvPr>
        </p:nvSpPr>
        <p:spPr/>
        <p:txBody>
          <a:bodyPr/>
          <a:lstStyle/>
          <a:p>
            <a:fld id="{677A2CBA-E486-4DC8-8696-C7854B0A28FD}" type="slidenum">
              <a:rPr lang="zh-CN" altLang="en-US" smtClean="0"/>
              <a:t>65</a:t>
            </a:fld>
            <a:endParaRPr lang="zh-CN" altLang="en-US"/>
          </a:p>
        </p:txBody>
      </p:sp>
    </p:spTree>
    <p:extLst>
      <p:ext uri="{BB962C8B-B14F-4D97-AF65-F5344CB8AC3E}">
        <p14:creationId xmlns:p14="http://schemas.microsoft.com/office/powerpoint/2010/main" val="34170274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47DEC-C0BB-D334-FE45-C93D941D30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30EBDB-F963-FB86-A38C-5AD7F6E26C0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095A904-254B-46FC-6099-F72F5E75D682}"/>
              </a:ext>
            </a:extLst>
          </p:cNvPr>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CFB44C0F-B5D4-32CC-4EB4-AEA88EBC5559}"/>
              </a:ext>
            </a:extLst>
          </p:cNvPr>
          <p:cNvSpPr>
            <a:spLocks noGrp="1"/>
          </p:cNvSpPr>
          <p:nvPr>
            <p:ph type="sldNum" sz="quarter" idx="10"/>
          </p:nvPr>
        </p:nvSpPr>
        <p:spPr/>
        <p:txBody>
          <a:bodyPr/>
          <a:lstStyle/>
          <a:p>
            <a:fld id="{677A2CBA-E486-4DC8-8696-C7854B0A28FD}" type="slidenum">
              <a:rPr lang="zh-CN" altLang="en-US" smtClean="0"/>
              <a:t>66</a:t>
            </a:fld>
            <a:endParaRPr lang="zh-CN" altLang="en-US"/>
          </a:p>
        </p:txBody>
      </p:sp>
    </p:spTree>
    <p:extLst>
      <p:ext uri="{BB962C8B-B14F-4D97-AF65-F5344CB8AC3E}">
        <p14:creationId xmlns:p14="http://schemas.microsoft.com/office/powerpoint/2010/main" val="38298113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6C7F1-3F20-B385-AA95-7AA075C5C7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1CE794-6CC3-F18B-01B3-CA54954B773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8CA7C00-895B-7144-469D-BCD6AA597F5A}"/>
              </a:ext>
            </a:extLst>
          </p:cNvPr>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778884DA-3D98-D5B3-AFFF-BF02EBCC30D1}"/>
              </a:ext>
            </a:extLst>
          </p:cNvPr>
          <p:cNvSpPr>
            <a:spLocks noGrp="1"/>
          </p:cNvSpPr>
          <p:nvPr>
            <p:ph type="sldNum" sz="quarter" idx="10"/>
          </p:nvPr>
        </p:nvSpPr>
        <p:spPr/>
        <p:txBody>
          <a:bodyPr/>
          <a:lstStyle/>
          <a:p>
            <a:fld id="{677A2CBA-E486-4DC8-8696-C7854B0A28FD}" type="slidenum">
              <a:rPr lang="zh-CN" altLang="en-US" smtClean="0"/>
              <a:t>67</a:t>
            </a:fld>
            <a:endParaRPr lang="zh-CN" altLang="en-US"/>
          </a:p>
        </p:txBody>
      </p:sp>
    </p:spTree>
    <p:extLst>
      <p:ext uri="{BB962C8B-B14F-4D97-AF65-F5344CB8AC3E}">
        <p14:creationId xmlns:p14="http://schemas.microsoft.com/office/powerpoint/2010/main" val="2688975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D33CB-02B0-1394-3C48-B24CCA14E4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724F53-C921-8DA3-F4DE-A574320EA27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0523B68-C7B8-E492-133E-1A3DEB2BD6D3}"/>
              </a:ext>
            </a:extLst>
          </p:cNvPr>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4A382505-2E48-6FCF-BEAD-AF088CC3A501}"/>
              </a:ext>
            </a:extLst>
          </p:cNvPr>
          <p:cNvSpPr>
            <a:spLocks noGrp="1"/>
          </p:cNvSpPr>
          <p:nvPr>
            <p:ph type="sldNum" sz="quarter" idx="10"/>
          </p:nvPr>
        </p:nvSpPr>
        <p:spPr/>
        <p:txBody>
          <a:bodyPr/>
          <a:lstStyle/>
          <a:p>
            <a:fld id="{677A2CBA-E486-4DC8-8696-C7854B0A28FD}" type="slidenum">
              <a:rPr lang="zh-CN" altLang="en-US" smtClean="0"/>
              <a:t>68</a:t>
            </a:fld>
            <a:endParaRPr lang="zh-CN" altLang="en-US"/>
          </a:p>
        </p:txBody>
      </p:sp>
    </p:spTree>
    <p:extLst>
      <p:ext uri="{BB962C8B-B14F-4D97-AF65-F5344CB8AC3E}">
        <p14:creationId xmlns:p14="http://schemas.microsoft.com/office/powerpoint/2010/main" val="14685138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80617-4C3C-0275-A89C-29FB853060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8C8E21-7423-6CDF-007B-ADC3ED3034D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6F257B4-2A7C-425D-BE68-7A57A9A09D5A}"/>
              </a:ext>
            </a:extLst>
          </p:cNvPr>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1649AE46-092A-7EC9-5A5B-8336D5040501}"/>
              </a:ext>
            </a:extLst>
          </p:cNvPr>
          <p:cNvSpPr>
            <a:spLocks noGrp="1"/>
          </p:cNvSpPr>
          <p:nvPr>
            <p:ph type="sldNum" sz="quarter" idx="10"/>
          </p:nvPr>
        </p:nvSpPr>
        <p:spPr/>
        <p:txBody>
          <a:bodyPr/>
          <a:lstStyle/>
          <a:p>
            <a:fld id="{677A2CBA-E486-4DC8-8696-C7854B0A28FD}" type="slidenum">
              <a:rPr lang="zh-CN" altLang="en-US" smtClean="0"/>
              <a:t>69</a:t>
            </a:fld>
            <a:endParaRPr lang="zh-CN" altLang="en-US"/>
          </a:p>
        </p:txBody>
      </p:sp>
    </p:spTree>
    <p:extLst>
      <p:ext uri="{BB962C8B-B14F-4D97-AF65-F5344CB8AC3E}">
        <p14:creationId xmlns:p14="http://schemas.microsoft.com/office/powerpoint/2010/main" val="73465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A4C52-E64E-FD1B-3137-80422EC692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FA35C8-D034-553B-83D7-532386485F8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8E0178C-0AF6-B329-30E6-5942E792E6D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无监督领域自适应的核心任务是，利用源域中的有标签数据和目标域中的无标签数据，去训练一个能够对目标域数据进行分类的模型。挑战在于源域和目标域的数据分布通常是不同的，而且目标域的数据没有标签。</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052707F2-E596-4BE0-917D-494660093ACD}"/>
              </a:ext>
            </a:extLst>
          </p:cNvPr>
          <p:cNvSpPr>
            <a:spLocks noGrp="1"/>
          </p:cNvSpPr>
          <p:nvPr>
            <p:ph type="sldNum" sz="quarter" idx="10"/>
          </p:nvPr>
        </p:nvSpPr>
        <p:spPr/>
        <p:txBody>
          <a:bodyPr/>
          <a:lstStyle/>
          <a:p>
            <a:fld id="{677A2CBA-E486-4DC8-8696-C7854B0A28FD}" type="slidenum">
              <a:rPr lang="zh-CN" altLang="en-US" smtClean="0"/>
              <a:t>7</a:t>
            </a:fld>
            <a:endParaRPr lang="zh-CN" altLang="en-US"/>
          </a:p>
        </p:txBody>
      </p:sp>
    </p:spTree>
    <p:extLst>
      <p:ext uri="{BB962C8B-B14F-4D97-AF65-F5344CB8AC3E}">
        <p14:creationId xmlns:p14="http://schemas.microsoft.com/office/powerpoint/2010/main" val="33107696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26DDC-41BA-8F02-430C-5A7D504BB3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E5450F-9321-421D-E1D0-C9F6AC41CBF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F75EC52-D582-5FDD-CB00-99E341992584}"/>
              </a:ext>
            </a:extLst>
          </p:cNvPr>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9733AF1F-7AE5-FBEA-434C-95ECB0AFB995}"/>
              </a:ext>
            </a:extLst>
          </p:cNvPr>
          <p:cNvSpPr>
            <a:spLocks noGrp="1"/>
          </p:cNvSpPr>
          <p:nvPr>
            <p:ph type="sldNum" sz="quarter" idx="10"/>
          </p:nvPr>
        </p:nvSpPr>
        <p:spPr/>
        <p:txBody>
          <a:bodyPr/>
          <a:lstStyle/>
          <a:p>
            <a:fld id="{677A2CBA-E486-4DC8-8696-C7854B0A28FD}" type="slidenum">
              <a:rPr lang="zh-CN" altLang="en-US" smtClean="0"/>
              <a:t>70</a:t>
            </a:fld>
            <a:endParaRPr lang="zh-CN" altLang="en-US"/>
          </a:p>
        </p:txBody>
      </p:sp>
    </p:spTree>
    <p:extLst>
      <p:ext uri="{BB962C8B-B14F-4D97-AF65-F5344CB8AC3E}">
        <p14:creationId xmlns:p14="http://schemas.microsoft.com/office/powerpoint/2010/main" val="18419161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AA1D8-B941-EB08-E873-84B5B296B3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4D3997-B405-1B28-D870-FB3B9310352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AD165F9-5593-00DE-38D2-4F95C05A53C9}"/>
              </a:ext>
            </a:extLst>
          </p:cNvPr>
          <p:cNvSpPr>
            <a:spLocks noGrp="1"/>
          </p:cNvSpPr>
          <p:nvPr>
            <p:ph type="body" idx="1"/>
          </p:nvPr>
        </p:nvSpPr>
        <p:spPr/>
        <p:txBody>
          <a:bodyPr/>
          <a:lstStyle/>
          <a:p>
            <a:pPr algn="just"/>
            <a:r>
              <a:rPr lang="zh-CN" altLang="en-US" dirty="0"/>
              <a:t>该方法通过结合全局的弱对齐和局部的强对齐，来实现对象检测任务中的域自适应。</a:t>
            </a:r>
            <a:endParaRPr lang="en-US" altLang="zh-CN" dirty="0"/>
          </a:p>
          <a:p>
            <a:pPr algn="just"/>
            <a:r>
              <a:rPr lang="zh-CN" altLang="en-US" dirty="0"/>
              <a:t>全局对齐并不严格，而是部分对齐，避免对那些在全局场景上完全不同的图像进行对齐。这种方式减少了域差距，同时不会降低模型的性能。</a:t>
            </a:r>
            <a:endParaRPr lang="en-US" altLang="zh-CN" dirty="0"/>
          </a:p>
          <a:p>
            <a:pPr algn="just"/>
            <a:r>
              <a:rPr lang="zh-CN" altLang="en-US" dirty="0"/>
              <a:t>局部特征（如对象的具体形状、边缘等）通过一个专门设计的域分类器进行严格对齐，确保目标域的局部特征与源域对齐得更加精确，从而增强对象检测的准确性。</a:t>
            </a:r>
            <a:r>
              <a:rPr lang="en-US" altLang="zh-CN" dirty="0"/>
              <a:t> </a:t>
            </a:r>
          </a:p>
          <a:p>
            <a:pPr algn="just"/>
            <a:r>
              <a:rPr lang="zh-CN" altLang="en-US" dirty="0"/>
              <a:t>上图展示了所提出方法的模型结构，源域和目标域的图像首先通过网络提取</a:t>
            </a:r>
            <a:r>
              <a:rPr lang="zh-CN" altLang="en-US" b="1" dirty="0"/>
              <a:t>局部特征</a:t>
            </a:r>
            <a:r>
              <a:rPr lang="zh-CN" altLang="en-US" dirty="0"/>
              <a:t>（</a:t>
            </a:r>
            <a:r>
              <a:rPr lang="en-US" altLang="zh-CN" dirty="0"/>
              <a:t>Local Features</a:t>
            </a:r>
            <a:r>
              <a:rPr lang="zh-CN" altLang="en-US" dirty="0"/>
              <a:t>）和</a:t>
            </a:r>
            <a:r>
              <a:rPr lang="zh-CN" altLang="en-US" b="1" dirty="0"/>
              <a:t>全局特征</a:t>
            </a:r>
            <a:r>
              <a:rPr lang="zh-CN" altLang="en-US" dirty="0"/>
              <a:t>（</a:t>
            </a:r>
            <a:r>
              <a:rPr lang="en-US" altLang="zh-CN" dirty="0"/>
              <a:t>Global Features</a:t>
            </a:r>
            <a:r>
              <a:rPr lang="zh-CN" altLang="en-US" dirty="0"/>
              <a:t>）。通过两个对齐过程，模型在局部特征层面实现</a:t>
            </a:r>
            <a:r>
              <a:rPr lang="zh-CN" altLang="en-US" b="1" dirty="0"/>
              <a:t>强对齐</a:t>
            </a:r>
            <a:r>
              <a:rPr lang="zh-CN" altLang="en-US" dirty="0"/>
              <a:t>（</a:t>
            </a:r>
            <a:r>
              <a:rPr lang="en-US" altLang="zh-CN" dirty="0"/>
              <a:t>Strong Alignment</a:t>
            </a:r>
            <a:r>
              <a:rPr lang="zh-CN" altLang="en-US" dirty="0"/>
              <a:t>），在全局特征层面实现</a:t>
            </a:r>
            <a:r>
              <a:rPr lang="zh-CN" altLang="en-US" b="1" dirty="0"/>
              <a:t>弱对齐</a:t>
            </a:r>
            <a:endParaRPr lang="en-US" altLang="zh-CN" b="1" dirty="0"/>
          </a:p>
          <a:p>
            <a:pPr algn="just"/>
            <a:r>
              <a:rPr lang="zh-CN" altLang="en-US" dirty="0"/>
              <a:t>下图显示了全局特征的</a:t>
            </a:r>
            <a:r>
              <a:rPr lang="zh-CN" altLang="en-US" b="1" dirty="0"/>
              <a:t>弱对齐</a:t>
            </a:r>
            <a:r>
              <a:rPr lang="zh-CN" altLang="en-US" dirty="0"/>
              <a:t>示例。在这个过程中，只有包含单个对象的目标域图像与源域的图像对齐，而不是所有图像都进行对齐。</a:t>
            </a:r>
            <a:endParaRPr lang="en-US" altLang="zh-CN" dirty="0"/>
          </a:p>
          <a:p>
            <a:pPr algn="just"/>
            <a:r>
              <a:rPr lang="zh-CN" altLang="en-US" dirty="0"/>
              <a:t>散点图展示了源域和目标域的特征分布（蓝色和红色点分别代表源域和目标域特征），通过全局弱对齐，目标域的特征逐步与源域的特征靠近。</a:t>
            </a:r>
            <a:endParaRPr lang="en-US" altLang="zh-CN" dirty="0"/>
          </a:p>
          <a:p>
            <a:pPr algn="just"/>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F28926F8-84FF-8B4D-F622-B8869BC408C3}"/>
              </a:ext>
            </a:extLst>
          </p:cNvPr>
          <p:cNvSpPr>
            <a:spLocks noGrp="1"/>
          </p:cNvSpPr>
          <p:nvPr>
            <p:ph type="sldNum" sz="quarter" idx="10"/>
          </p:nvPr>
        </p:nvSpPr>
        <p:spPr/>
        <p:txBody>
          <a:bodyPr/>
          <a:lstStyle/>
          <a:p>
            <a:fld id="{677A2CBA-E486-4DC8-8696-C7854B0A28FD}" type="slidenum">
              <a:rPr lang="zh-CN" altLang="en-US" smtClean="0"/>
              <a:t>71</a:t>
            </a:fld>
            <a:endParaRPr lang="zh-CN" altLang="en-US"/>
          </a:p>
        </p:txBody>
      </p:sp>
    </p:spTree>
    <p:extLst>
      <p:ext uri="{BB962C8B-B14F-4D97-AF65-F5344CB8AC3E}">
        <p14:creationId xmlns:p14="http://schemas.microsoft.com/office/powerpoint/2010/main" val="31346648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2423493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F2D85-4C36-89C5-5C39-E0EB65E8E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129AA8-1C4F-D99D-1843-420E4875845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2A91128-100B-25DD-B69B-8B5702EE3DE0}"/>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3F1DABB5-4A41-EFEA-CF82-2853CFFC03F1}"/>
              </a:ext>
            </a:extLst>
          </p:cNvPr>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2574195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5FAC6-37FA-480A-5258-1AA847E4A3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4A2F0A-7028-32AA-0E31-F4C4C091BA1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6D1F5A2-0A5A-391E-C083-BD9FAEDEC27F}"/>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A1C0174-7763-F0B3-414C-211F728C78C3}"/>
              </a:ext>
            </a:extLst>
          </p:cNvPr>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36649294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591C4-CE8A-DA3A-6BD9-CD154D2B10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8BC4EE-1371-E169-8BB5-043561418C1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FB9BB80-222E-BE22-E015-FAC458EC502B}"/>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A4569FB7-48FC-68C0-7AC5-CFB790A28076}"/>
              </a:ext>
            </a:extLst>
          </p:cNvPr>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30090863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33697729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F3631-8517-A50A-9BBF-26A9FC4650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5E99ED-750D-BA94-71DD-CBD2724793A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A729C61-B1D0-5A9E-6B97-5442DB1B0754}"/>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这篇论文为了选择合适的超参数。采用随机搜索来优化超参数。尝试了一系列超参数调优测试，并在同一个数据集上观察这些超参数的性能。前</a:t>
            </a:r>
            <a:r>
              <a:rPr lang="en-US" altLang="zh-CN" b="0" i="0" dirty="0">
                <a:solidFill>
                  <a:srgbClr val="000000"/>
                </a:solidFill>
                <a:effectLst/>
                <a:latin typeface="微软雅黑" panose="020B0503020204020204" charset="-122"/>
                <a:ea typeface="微软雅黑" panose="020B0503020204020204" charset="-122"/>
              </a:rPr>
              <a:t>5</a:t>
            </a:r>
            <a:r>
              <a:rPr lang="zh-CN" altLang="en-US" b="0" i="0" dirty="0">
                <a:solidFill>
                  <a:srgbClr val="000000"/>
                </a:solidFill>
                <a:effectLst/>
                <a:latin typeface="微软雅黑" panose="020B0503020204020204" charset="-122"/>
                <a:ea typeface="微软雅黑" panose="020B0503020204020204" charset="-122"/>
              </a:rPr>
              <a:t>个结果如表</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所示。第</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组的超参数下</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是最小的，所以用于后续实验。</a:t>
            </a:r>
          </a:p>
          <a:p>
            <a:pPr algn="just"/>
            <a:r>
              <a:rPr lang="zh-CN" altLang="en-US" b="0" i="0" dirty="0">
                <a:solidFill>
                  <a:srgbClr val="000000"/>
                </a:solidFill>
                <a:effectLst/>
                <a:latin typeface="微软雅黑" panose="020B0503020204020204" charset="-122"/>
                <a:ea typeface="微软雅黑" panose="020B0503020204020204" charset="-122"/>
              </a:rPr>
              <a:t>在这些超参数中，对性能影响最大的是引导图嵌入的</a:t>
            </a:r>
            <a:r>
              <a:rPr lang="en-US" altLang="zh-CN" b="0" i="0" dirty="0">
                <a:solidFill>
                  <a:srgbClr val="000000"/>
                </a:solidFill>
                <a:effectLst/>
                <a:latin typeface="微软雅黑" panose="020B0503020204020204" charset="-122"/>
                <a:ea typeface="微软雅黑" panose="020B0503020204020204" charset="-122"/>
              </a:rPr>
              <a:t>p</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q</a:t>
            </a:r>
            <a:r>
              <a:rPr lang="zh-CN" altLang="en-US" b="0" i="0" dirty="0">
                <a:solidFill>
                  <a:srgbClr val="000000"/>
                </a:solidFill>
                <a:effectLst/>
                <a:latin typeface="微软雅黑" panose="020B0503020204020204" charset="-122"/>
                <a:ea typeface="微软雅黑" panose="020B0503020204020204" charset="-122"/>
              </a:rPr>
              <a:t>。在图</a:t>
            </a:r>
            <a:r>
              <a:rPr lang="en-US" altLang="zh-CN" b="0" i="0" dirty="0">
                <a:solidFill>
                  <a:srgbClr val="000000"/>
                </a:solidFill>
                <a:effectLst/>
                <a:latin typeface="微软雅黑" panose="020B0503020204020204" charset="-122"/>
                <a:ea typeface="微软雅黑" panose="020B0503020204020204" charset="-122"/>
              </a:rPr>
              <a:t>6a</a:t>
            </a:r>
            <a:r>
              <a:rPr lang="zh-CN" altLang="en-US" b="0" i="0" dirty="0">
                <a:solidFill>
                  <a:srgbClr val="000000"/>
                </a:solidFill>
                <a:effectLst/>
                <a:latin typeface="微软雅黑" panose="020B0503020204020204" charset="-122"/>
                <a:ea typeface="微软雅黑" panose="020B0503020204020204" charset="-122"/>
              </a:rPr>
              <a:t>中测试了不同组</a:t>
            </a:r>
            <a:r>
              <a:rPr lang="en-US" altLang="zh-CN" b="0" i="0" dirty="0">
                <a:solidFill>
                  <a:srgbClr val="000000"/>
                </a:solidFill>
                <a:effectLst/>
                <a:latin typeface="微软雅黑" panose="020B0503020204020204" charset="-122"/>
                <a:ea typeface="微软雅黑" panose="020B0503020204020204" charset="-122"/>
              </a:rPr>
              <a:t>(p, q) </a:t>
            </a:r>
            <a:r>
              <a:rPr lang="zh-CN" altLang="en-US" b="0" i="0" dirty="0">
                <a:solidFill>
                  <a:srgbClr val="000000"/>
                </a:solidFill>
                <a:effectLst/>
                <a:latin typeface="微软雅黑" panose="020B0503020204020204" charset="-122"/>
                <a:ea typeface="微软雅黑" panose="020B0503020204020204" charset="-122"/>
              </a:rPr>
              <a:t>，除了</a:t>
            </a:r>
            <a:r>
              <a:rPr lang="en-US" altLang="zh-CN" b="0" i="0" dirty="0">
                <a:solidFill>
                  <a:srgbClr val="000000"/>
                </a:solidFill>
                <a:effectLst/>
                <a:latin typeface="微软雅黑" panose="020B0503020204020204" charset="-122"/>
                <a:ea typeface="微软雅黑" panose="020B0503020204020204" charset="-122"/>
              </a:rPr>
              <a:t>(2,4)</a:t>
            </a:r>
            <a:r>
              <a:rPr lang="zh-CN" altLang="en-US" b="0" i="0" dirty="0">
                <a:solidFill>
                  <a:srgbClr val="000000"/>
                </a:solidFill>
                <a:effectLst/>
                <a:latin typeface="微软雅黑" panose="020B0503020204020204" charset="-122"/>
                <a:ea typeface="微软雅黑" panose="020B0503020204020204" charset="-122"/>
              </a:rPr>
              <a:t>之外，所有组合都使模型收敛，但解的质量</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Cmax</a:t>
            </a:r>
            <a:r>
              <a:rPr lang="zh-CN" altLang="en-US" b="0" i="0" dirty="0">
                <a:solidFill>
                  <a:srgbClr val="000000"/>
                </a:solidFill>
                <a:effectLst/>
                <a:latin typeface="微软雅黑" panose="020B0503020204020204" charset="-122"/>
                <a:ea typeface="微软雅黑" panose="020B0503020204020204" charset="-122"/>
              </a:rPr>
              <a:t>，越小越好</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差异很大，可以看出，</a:t>
            </a:r>
            <a:r>
              <a:rPr lang="en-US" altLang="zh-CN" b="0" i="0" dirty="0">
                <a:solidFill>
                  <a:srgbClr val="000000"/>
                </a:solidFill>
                <a:effectLst/>
                <a:latin typeface="微软雅黑" panose="020B0503020204020204" charset="-122"/>
                <a:ea typeface="微软雅黑" panose="020B0503020204020204" charset="-122"/>
              </a:rPr>
              <a:t>(1,0.5)</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(0.5,1)</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组合不会产生质量可靠的析取嵌入，调度性能不稳定。</a:t>
            </a:r>
            <a:r>
              <a:rPr lang="en-US" altLang="zh-CN" b="0" i="0" dirty="0">
                <a:solidFill>
                  <a:srgbClr val="000000"/>
                </a:solidFill>
                <a:effectLst/>
                <a:latin typeface="微软雅黑" panose="020B0503020204020204" charset="-122"/>
                <a:ea typeface="微软雅黑" panose="020B0503020204020204" charset="-122"/>
              </a:rPr>
              <a:t>(2,1)</a:t>
            </a:r>
            <a:r>
              <a:rPr lang="zh-CN" altLang="en-US" b="0" i="0" dirty="0">
                <a:solidFill>
                  <a:srgbClr val="000000"/>
                </a:solidFill>
                <a:effectLst/>
                <a:latin typeface="微软雅黑" panose="020B0503020204020204" charset="-122"/>
                <a:ea typeface="微软雅黑" panose="020B0503020204020204" charset="-122"/>
              </a:rPr>
              <a:t>的组合效果最好，且最稳定。因为合理的策略鼓励适度的探索</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返回参数</a:t>
            </a:r>
            <a:r>
              <a:rPr lang="en-US" altLang="zh-CN" b="0" i="0" dirty="0">
                <a:solidFill>
                  <a:srgbClr val="000000"/>
                </a:solidFill>
                <a:effectLst/>
                <a:latin typeface="微软雅黑" panose="020B0503020204020204" charset="-122"/>
                <a:ea typeface="微软雅黑" panose="020B0503020204020204" charset="-122"/>
              </a:rPr>
              <a:t>p = 2)</a:t>
            </a:r>
            <a:r>
              <a:rPr lang="zh-CN" altLang="en-US" b="0" i="0" dirty="0">
                <a:solidFill>
                  <a:srgbClr val="000000"/>
                </a:solidFill>
                <a:effectLst/>
                <a:latin typeface="微软雅黑" panose="020B0503020204020204" charset="-122"/>
                <a:ea typeface="微软雅黑" panose="020B0503020204020204" charset="-122"/>
              </a:rPr>
              <a:t>，并重视搜索的广度和深度</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输入</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输出参数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 </a:t>
            </a:r>
            <a:r>
              <a:rPr lang="en-US" altLang="zh-CN" b="0" i="0" dirty="0">
                <a:solidFill>
                  <a:srgbClr val="000000"/>
                </a:solidFill>
                <a:effectLst/>
                <a:latin typeface="微软雅黑" panose="020B0503020204020204" charset="-122"/>
                <a:ea typeface="微软雅黑" panose="020B0503020204020204" charset="-122"/>
              </a:rPr>
              <a:t>Q = 1)</a:t>
            </a:r>
            <a:r>
              <a:rPr lang="zh-CN" altLang="en-US" b="0" i="0" dirty="0">
                <a:solidFill>
                  <a:srgbClr val="000000"/>
                </a:solidFill>
                <a:effectLst/>
                <a:latin typeface="微软雅黑" panose="020B0503020204020204" charset="-122"/>
                <a:ea typeface="微软雅黑" panose="020B0503020204020204" charset="-122"/>
              </a:rPr>
              <a:t>在解析析取图时稳定地得到高质量的嵌入。在图</a:t>
            </a:r>
            <a:r>
              <a:rPr lang="en-US" altLang="zh-CN" b="0" i="0" dirty="0">
                <a:solidFill>
                  <a:srgbClr val="000000"/>
                </a:solidFill>
                <a:effectLst/>
                <a:latin typeface="微软雅黑" panose="020B0503020204020204" charset="-122"/>
                <a:ea typeface="微软雅黑" panose="020B0503020204020204" charset="-122"/>
              </a:rPr>
              <a:t>6b</a:t>
            </a:r>
            <a:r>
              <a:rPr lang="zh-CN" altLang="en-US" b="0" i="0" dirty="0">
                <a:solidFill>
                  <a:srgbClr val="000000"/>
                </a:solidFill>
                <a:effectLst/>
                <a:latin typeface="微软雅黑" panose="020B0503020204020204" charset="-122"/>
                <a:ea typeface="微软雅黑" panose="020B0503020204020204" charset="-122"/>
              </a:rPr>
              <a:t>中测试了编码器和解码器层的数量对实验结果的影响。实验中比较了六种组合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编码器，解码器</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。实验结果显示，中等大小的网络结构性能最好，而过深或过浅的网络结构都会导致性能下降</a:t>
            </a:r>
          </a:p>
          <a:p>
            <a:pPr algn="just"/>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7BC491E-3478-605B-EF27-2568AFEFC426}"/>
              </a:ext>
            </a:extLst>
          </p:cNvPr>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2282302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C8CF9-C017-BACF-092C-CABC8F8C8A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A0544A-513E-F50E-013A-FA5255B1F11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7313072-1E0A-8975-37B8-C4BDFC4FD063}"/>
              </a:ext>
            </a:extLst>
          </p:cNvPr>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探索替代的深度神经网络架构和改进图注意力模型，以进一步提高模型性能。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EA2F4A62-92AE-CE2A-A31D-B7E9947F088D}"/>
              </a:ext>
            </a:extLst>
          </p:cNvPr>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22692902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b="1" i="0" dirty="0">
                <a:solidFill>
                  <a:srgbClr val="000000"/>
                </a:solidFill>
                <a:effectLst/>
                <a:latin typeface="微软雅黑" panose="020B0503020204020204" charset="-122"/>
                <a:ea typeface="微软雅黑" panose="020B0503020204020204" charset="-122"/>
              </a:rPr>
              <a:t>本文旨在提出一种新颖的端到端分层强化学习框架，用于近实时地解决大规模</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问题。在</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中，新到作业的加工信息是事先未知的。同时还需要处理作业操作选择和作业到机器的分配两个优化任务，即多个动作必须同时控制。在我们的框架中，设计了一个更高级的层来自动将</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划分为子问题，即具有不同规模的静态</a:t>
            </a:r>
            <a:r>
              <a:rPr lang="en-US" altLang="zh-CN" b="1" i="0" dirty="0" err="1">
                <a:solidFill>
                  <a:srgbClr val="000000"/>
                </a:solidFill>
                <a:effectLst/>
                <a:latin typeface="微软雅黑" panose="020B0503020204020204" charset="-122"/>
                <a:ea typeface="微软雅黑" panose="020B0503020204020204" charset="-122"/>
              </a:rPr>
              <a:t>fjsp</a:t>
            </a:r>
            <a:r>
              <a:rPr lang="zh-CN" altLang="en-US" b="1" i="0" dirty="0">
                <a:solidFill>
                  <a:srgbClr val="000000"/>
                </a:solidFill>
                <a:effectLst/>
                <a:latin typeface="微软雅黑" panose="020B0503020204020204" charset="-122"/>
                <a:ea typeface="微软雅黑" panose="020B0503020204020204" charset="-122"/>
              </a:rPr>
              <a:t>。并构造了两个较低的层来解决子问题。其中，基于图神经网络的一层负责作业操作的排序，而基于多层感知机的另一层用于分配机器来处理作业操作。</a:t>
            </a:r>
            <a:br>
              <a:rPr lang="zh-CN" altLang="en-US" b="1" dirty="0"/>
            </a:br>
            <a:endParaRPr lang="en-US" altLang="zh-CN" b="1"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随着智能制造模式的发展，迫切需要设计一个接近实时的决策框架来处理生产线控制的不确定性和复杂性。动态柔性作业车间调度问题是制造业中经常遇到的问题。然而，获得具有实时动态作业到达的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的高质量调度仍然具有挑战性，特别是面对装配厂中具有复杂背景的大型场景中的数千个操作。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C2DF-0018-E9C0-2F62-59F033D74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AE19F9-9134-A4E3-AD92-697E8DB1A8A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C97AABE-F48E-9134-FF6C-1AEA939990FF}"/>
              </a:ext>
            </a:extLst>
          </p:cNvPr>
          <p:cNvSpPr>
            <a:spLocks noGrp="1"/>
          </p:cNvSpPr>
          <p:nvPr>
            <p:ph type="body" idx="1"/>
          </p:nvPr>
        </p:nvSpPr>
        <p:spPr/>
        <p:txBody>
          <a:bodyPr/>
          <a:lstStyle/>
          <a:p>
            <a:pPr algn="l"/>
            <a:r>
              <a:rPr lang="zh-CN" altLang="en-US" b="1" i="0" dirty="0">
                <a:solidFill>
                  <a:srgbClr val="000000"/>
                </a:solidFill>
                <a:effectLst/>
                <a:latin typeface="微软雅黑" panose="020B0503020204020204" charset="-122"/>
                <a:ea typeface="微软雅黑" panose="020B0503020204020204" charset="-122"/>
              </a:rPr>
              <a:t>本文旨在提出一种新颖的端到端分层强化学习框架，用于近实时地解决大规模</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问题。在</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中，新到作业的加工信息是事先未知的。同时还需要处理作业操作选择和作业到机器的分配两个优化任务，即多个动作必须同时控制。在我们的框架中，设计了一个更高级的层来自动将</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划分为子问题，即具有不同规模的静态</a:t>
            </a:r>
            <a:r>
              <a:rPr lang="en-US" altLang="zh-CN" b="1" i="0" dirty="0" err="1">
                <a:solidFill>
                  <a:srgbClr val="000000"/>
                </a:solidFill>
                <a:effectLst/>
                <a:latin typeface="微软雅黑" panose="020B0503020204020204" charset="-122"/>
                <a:ea typeface="微软雅黑" panose="020B0503020204020204" charset="-122"/>
              </a:rPr>
              <a:t>fjsp</a:t>
            </a:r>
            <a:r>
              <a:rPr lang="zh-CN" altLang="en-US" b="1" i="0" dirty="0">
                <a:solidFill>
                  <a:srgbClr val="000000"/>
                </a:solidFill>
                <a:effectLst/>
                <a:latin typeface="微软雅黑" panose="020B0503020204020204" charset="-122"/>
                <a:ea typeface="微软雅黑" panose="020B0503020204020204" charset="-122"/>
              </a:rPr>
              <a:t>。并构造了两个较低的层来解决子问题。其中，基于图神经网络的一层负责作业操作的排序，而基于多层感知机的另一层用于分配机器来处理作业操作。</a:t>
            </a:r>
            <a:br>
              <a:rPr lang="zh-CN" altLang="en-US" b="1" dirty="0"/>
            </a:br>
            <a:endParaRPr lang="en-US" altLang="zh-CN" b="1"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随着智能制造模式的发展，迫切需要设计一个接近实时的决策框架来处理生产线控制的不确定性和复杂性。动态柔性作业车间调度问题是制造业中经常遇到的问题。然而，获得具有实时动态作业到达的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的高质量调度仍然具有挑战性，特别是面对装配厂中具有复杂背景的大型场景中的数千个操作。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5F2E3A60-8E21-3737-47E6-D8B5150E81A2}"/>
              </a:ext>
            </a:extLst>
          </p:cNvPr>
          <p:cNvSpPr>
            <a:spLocks noGrp="1"/>
          </p:cNvSpPr>
          <p:nvPr>
            <p:ph type="sldNum" sz="quarter" idx="10"/>
          </p:nvPr>
        </p:nvSpPr>
        <p:spPr/>
        <p:txBody>
          <a:bodyPr/>
          <a:lstStyle/>
          <a:p>
            <a:fld id="{677A2CBA-E486-4DC8-8696-C7854B0A28FD}" type="slidenum">
              <a:rPr lang="zh-CN" altLang="en-US" smtClean="0"/>
              <a:t>85</a:t>
            </a:fld>
            <a:endParaRPr lang="zh-CN" altLang="en-US"/>
          </a:p>
        </p:txBody>
      </p:sp>
    </p:spTree>
    <p:extLst>
      <p:ext uri="{BB962C8B-B14F-4D97-AF65-F5344CB8AC3E}">
        <p14:creationId xmlns:p14="http://schemas.microsoft.com/office/powerpoint/2010/main" val="28340718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17AC-7BE6-3964-8184-D031DE0567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0A6A6D-B6AD-90CF-528F-76CA47019B5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ED5302E-8EEA-6EF7-C220-39BE00351B8F}"/>
              </a:ext>
            </a:extLst>
          </p:cNvPr>
          <p:cNvSpPr>
            <a:spLocks noGrp="1"/>
          </p:cNvSpPr>
          <p:nvPr>
            <p:ph type="body" idx="1"/>
          </p:nvPr>
        </p:nvSpPr>
        <p:spPr/>
        <p:txBody>
          <a:bodyPr/>
          <a:lstStyle/>
          <a:p>
            <a:pPr algn="l"/>
            <a:r>
              <a:rPr lang="zh-CN" altLang="en-US" b="1" i="0" dirty="0">
                <a:solidFill>
                  <a:srgbClr val="000000"/>
                </a:solidFill>
                <a:effectLst/>
                <a:latin typeface="微软雅黑" panose="020B0503020204020204" charset="-122"/>
                <a:ea typeface="微软雅黑" panose="020B0503020204020204" charset="-122"/>
              </a:rPr>
              <a:t>本文旨在提出一种新颖的端到端分层强化学习框架，用于近实时地解决大规模</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问题。在</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中，新到作业的加工信息是事先未知的。同时还需要处理作业操作选择和作业到机器的分配两个优化任务，即多个动作必须同时控制。在我们的框架中，设计了一个更高级的层来自动将</a:t>
            </a:r>
            <a:r>
              <a:rPr lang="en-US" altLang="zh-CN" b="1" i="0" dirty="0">
                <a:solidFill>
                  <a:srgbClr val="000000"/>
                </a:solidFill>
                <a:effectLst/>
                <a:latin typeface="微软雅黑" panose="020B0503020204020204" charset="-122"/>
                <a:ea typeface="微软雅黑" panose="020B0503020204020204" charset="-122"/>
              </a:rPr>
              <a:t>DFJSP</a:t>
            </a:r>
            <a:r>
              <a:rPr lang="zh-CN" altLang="en-US" b="1" i="0" dirty="0">
                <a:solidFill>
                  <a:srgbClr val="000000"/>
                </a:solidFill>
                <a:effectLst/>
                <a:latin typeface="微软雅黑" panose="020B0503020204020204" charset="-122"/>
                <a:ea typeface="微软雅黑" panose="020B0503020204020204" charset="-122"/>
              </a:rPr>
              <a:t>划分为子问题，即具有不同规模的静态</a:t>
            </a:r>
            <a:r>
              <a:rPr lang="en-US" altLang="zh-CN" b="1" i="0" dirty="0" err="1">
                <a:solidFill>
                  <a:srgbClr val="000000"/>
                </a:solidFill>
                <a:effectLst/>
                <a:latin typeface="微软雅黑" panose="020B0503020204020204" charset="-122"/>
                <a:ea typeface="微软雅黑" panose="020B0503020204020204" charset="-122"/>
              </a:rPr>
              <a:t>fjsp</a:t>
            </a:r>
            <a:r>
              <a:rPr lang="zh-CN" altLang="en-US" b="1" i="0" dirty="0">
                <a:solidFill>
                  <a:srgbClr val="000000"/>
                </a:solidFill>
                <a:effectLst/>
                <a:latin typeface="微软雅黑" panose="020B0503020204020204" charset="-122"/>
                <a:ea typeface="微软雅黑" panose="020B0503020204020204" charset="-122"/>
              </a:rPr>
              <a:t>。并构造了两个较低的层来解决子问题。其中，基于图神经网络的一层负责作业操作的排序，而基于多层感知机的另一层用于分配机器来处理作业操作。</a:t>
            </a:r>
            <a:br>
              <a:rPr lang="zh-CN" altLang="en-US" b="1" dirty="0"/>
            </a:br>
            <a:endParaRPr lang="en-US" altLang="zh-CN" b="1" i="0" dirty="0">
              <a:solidFill>
                <a:srgbClr val="000000"/>
              </a:solidFill>
              <a:effectLst/>
              <a:latin typeface="微软雅黑" panose="020B0503020204020204" charset="-122"/>
              <a:ea typeface="微软雅黑" panose="020B0503020204020204" charset="-122"/>
            </a:endParaRPr>
          </a:p>
          <a:p>
            <a:pPr algn="just"/>
            <a:endParaRPr lang="en-US" altLang="zh-CN"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随着智能制造模式的发展，迫切需要设计一个接近实时的决策框架来处理生产线控制的不确定性和复杂性。动态柔性作业车间调度问题是制造业中经常遇到的问题。然而，获得具有实时动态作业到达的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的高质量调度仍然具有挑战性，特别是面对装配厂中具有复杂背景的大型场景中的数千个操作。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5C9C008-9B22-1DF1-F6FC-3A186F1A4441}"/>
              </a:ext>
            </a:extLst>
          </p:cNvPr>
          <p:cNvSpPr>
            <a:spLocks noGrp="1"/>
          </p:cNvSpPr>
          <p:nvPr>
            <p:ph type="sldNum" sz="quarter" idx="10"/>
          </p:nvPr>
        </p:nvSpPr>
        <p:spPr/>
        <p:txBody>
          <a:bodyPr/>
          <a:lstStyle/>
          <a:p>
            <a:fld id="{677A2CBA-E486-4DC8-8696-C7854B0A28FD}" type="slidenum">
              <a:rPr lang="zh-CN" altLang="en-US" smtClean="0"/>
              <a:t>86</a:t>
            </a:fld>
            <a:endParaRPr lang="zh-CN" altLang="en-US"/>
          </a:p>
        </p:txBody>
      </p:sp>
    </p:spTree>
    <p:extLst>
      <p:ext uri="{BB962C8B-B14F-4D97-AF65-F5344CB8AC3E}">
        <p14:creationId xmlns:p14="http://schemas.microsoft.com/office/powerpoint/2010/main" val="38905775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D503-2745-B083-04CD-268F042FF2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5E8A40-A4A9-8F31-15C5-35BF418A64A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3E5A911-AE71-A8CD-FAF5-0FC3037EBD9F}"/>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3018476-18D4-7731-7074-15DB62732A68}"/>
              </a:ext>
            </a:extLst>
          </p:cNvPr>
          <p:cNvSpPr>
            <a:spLocks noGrp="1"/>
          </p:cNvSpPr>
          <p:nvPr>
            <p:ph type="sldNum" sz="quarter" idx="10"/>
          </p:nvPr>
        </p:nvSpPr>
        <p:spPr/>
        <p:txBody>
          <a:bodyPr/>
          <a:lstStyle/>
          <a:p>
            <a:fld id="{677A2CBA-E486-4DC8-8696-C7854B0A28FD}" type="slidenum">
              <a:rPr lang="zh-CN" altLang="en-US" smtClean="0"/>
              <a:t>89</a:t>
            </a:fld>
            <a:endParaRPr lang="zh-CN" altLang="en-US"/>
          </a:p>
        </p:txBody>
      </p:sp>
    </p:spTree>
    <p:extLst>
      <p:ext uri="{BB962C8B-B14F-4D97-AF65-F5344CB8AC3E}">
        <p14:creationId xmlns:p14="http://schemas.microsoft.com/office/powerpoint/2010/main" val="3700820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2C0D2-8371-51BB-D000-13DC3159A8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812E2D-5BDA-977A-76CC-45B6188EDFF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81B2A73-0BFB-4E3B-1348-55855D75EA3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9D7EBB18-DA8F-9A75-12FA-62C0C3EB4559}"/>
              </a:ext>
            </a:extLst>
          </p:cNvPr>
          <p:cNvSpPr>
            <a:spLocks noGrp="1"/>
          </p:cNvSpPr>
          <p:nvPr>
            <p:ph type="sldNum" sz="quarter" idx="10"/>
          </p:nvPr>
        </p:nvSpPr>
        <p:spPr/>
        <p:txBody>
          <a:bodyPr/>
          <a:lstStyle/>
          <a:p>
            <a:fld id="{677A2CBA-E486-4DC8-8696-C7854B0A28FD}" type="slidenum">
              <a:rPr lang="zh-CN" altLang="en-US" smtClean="0"/>
              <a:t>9</a:t>
            </a:fld>
            <a:endParaRPr lang="zh-CN" altLang="en-US"/>
          </a:p>
        </p:txBody>
      </p:sp>
    </p:spTree>
    <p:extLst>
      <p:ext uri="{BB962C8B-B14F-4D97-AF65-F5344CB8AC3E}">
        <p14:creationId xmlns:p14="http://schemas.microsoft.com/office/powerpoint/2010/main" val="35372822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9D5BF-2145-D951-3B10-70FD25ADD5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ACF76E-D4FB-50AC-A3F0-FA08379F598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51D0F96-2F86-C41F-50BF-8748553467D6}"/>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F0047B1-99ED-0522-9E39-1AA67AAE9935}"/>
              </a:ext>
            </a:extLst>
          </p:cNvPr>
          <p:cNvSpPr>
            <a:spLocks noGrp="1"/>
          </p:cNvSpPr>
          <p:nvPr>
            <p:ph type="sldNum" sz="quarter" idx="10"/>
          </p:nvPr>
        </p:nvSpPr>
        <p:spPr/>
        <p:txBody>
          <a:bodyPr/>
          <a:lstStyle/>
          <a:p>
            <a:fld id="{677A2CBA-E486-4DC8-8696-C7854B0A28FD}" type="slidenum">
              <a:rPr lang="zh-CN" altLang="en-US" smtClean="0"/>
              <a:t>90</a:t>
            </a:fld>
            <a:endParaRPr lang="zh-CN" altLang="en-US"/>
          </a:p>
        </p:txBody>
      </p:sp>
    </p:spTree>
    <p:extLst>
      <p:ext uri="{BB962C8B-B14F-4D97-AF65-F5344CB8AC3E}">
        <p14:creationId xmlns:p14="http://schemas.microsoft.com/office/powerpoint/2010/main" val="26939575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8C3E8-24C8-1C07-A8A9-2F2B46ACE3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7B2A8A-04A6-6644-4118-B4DEAA2F6E6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07CF3BF-C6CC-0D54-6869-43EA1B1D6C35}"/>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B6F66533-C7B3-CA41-622B-9E18593A3BD3}"/>
              </a:ext>
            </a:extLst>
          </p:cNvPr>
          <p:cNvSpPr>
            <a:spLocks noGrp="1"/>
          </p:cNvSpPr>
          <p:nvPr>
            <p:ph type="sldNum" sz="quarter" idx="10"/>
          </p:nvPr>
        </p:nvSpPr>
        <p:spPr/>
        <p:txBody>
          <a:bodyPr/>
          <a:lstStyle/>
          <a:p>
            <a:fld id="{677A2CBA-E486-4DC8-8696-C7854B0A28FD}" type="slidenum">
              <a:rPr lang="zh-CN" altLang="en-US" smtClean="0"/>
              <a:t>91</a:t>
            </a:fld>
            <a:endParaRPr lang="zh-CN" altLang="en-US"/>
          </a:p>
        </p:txBody>
      </p:sp>
    </p:spTree>
    <p:extLst>
      <p:ext uri="{BB962C8B-B14F-4D97-AF65-F5344CB8AC3E}">
        <p14:creationId xmlns:p14="http://schemas.microsoft.com/office/powerpoint/2010/main" val="15200358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EEA05-16BC-5596-316F-51FA4DB69B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DC7EA6-51CF-53FC-1125-1D89CFAE09F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A2C732B-D077-E685-386D-63B4E207E0EB}"/>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8572CA0D-5AC4-20AB-75BC-D755DA6D6947}"/>
              </a:ext>
            </a:extLst>
          </p:cNvPr>
          <p:cNvSpPr>
            <a:spLocks noGrp="1"/>
          </p:cNvSpPr>
          <p:nvPr>
            <p:ph type="sldNum" sz="quarter" idx="10"/>
          </p:nvPr>
        </p:nvSpPr>
        <p:spPr/>
        <p:txBody>
          <a:bodyPr/>
          <a:lstStyle/>
          <a:p>
            <a:fld id="{677A2CBA-E486-4DC8-8696-C7854B0A28FD}" type="slidenum">
              <a:rPr lang="zh-CN" altLang="en-US" smtClean="0"/>
              <a:t>92</a:t>
            </a:fld>
            <a:endParaRPr lang="zh-CN" altLang="en-US"/>
          </a:p>
        </p:txBody>
      </p:sp>
    </p:spTree>
    <p:extLst>
      <p:ext uri="{BB962C8B-B14F-4D97-AF65-F5344CB8AC3E}">
        <p14:creationId xmlns:p14="http://schemas.microsoft.com/office/powerpoint/2010/main" val="30140880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2A66A-F8DB-022F-3B93-ECACE037B2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34DF39-2FF3-AE19-3314-50A253B95D2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CA5707D-8BA4-2245-14DF-6E050ACF61D2}"/>
              </a:ext>
            </a:extLst>
          </p:cNvPr>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CE15461A-E654-51EC-C890-EC1E003D164B}"/>
              </a:ext>
            </a:extLst>
          </p:cNvPr>
          <p:cNvSpPr>
            <a:spLocks noGrp="1"/>
          </p:cNvSpPr>
          <p:nvPr>
            <p:ph type="sldNum" sz="quarter" idx="10"/>
          </p:nvPr>
        </p:nvSpPr>
        <p:spPr/>
        <p:txBody>
          <a:bodyPr/>
          <a:lstStyle/>
          <a:p>
            <a:fld id="{677A2CBA-E486-4DC8-8696-C7854B0A28FD}" type="slidenum">
              <a:rPr lang="zh-CN" altLang="en-US" smtClean="0"/>
              <a:t>93</a:t>
            </a:fld>
            <a:endParaRPr lang="zh-CN" altLang="en-US"/>
          </a:p>
        </p:txBody>
      </p:sp>
    </p:spTree>
    <p:extLst>
      <p:ext uri="{BB962C8B-B14F-4D97-AF65-F5344CB8AC3E}">
        <p14:creationId xmlns:p14="http://schemas.microsoft.com/office/powerpoint/2010/main" val="16601364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DD9-FB6C-40F7-367D-EFFEAFB9D6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720814-DF40-4CFC-3DA0-CB3D600D1A8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63706C7-B61E-BF0D-7603-202991D1AB11}"/>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715D401-672E-A50C-525B-B9AFDD9A3191}"/>
              </a:ext>
            </a:extLst>
          </p:cNvPr>
          <p:cNvSpPr>
            <a:spLocks noGrp="1"/>
          </p:cNvSpPr>
          <p:nvPr>
            <p:ph type="sldNum" sz="quarter" idx="10"/>
          </p:nvPr>
        </p:nvSpPr>
        <p:spPr/>
        <p:txBody>
          <a:bodyPr/>
          <a:lstStyle/>
          <a:p>
            <a:fld id="{677A2CBA-E486-4DC8-8696-C7854B0A28FD}" type="slidenum">
              <a:rPr lang="zh-CN" altLang="en-US" smtClean="0"/>
              <a:t>96</a:t>
            </a:fld>
            <a:endParaRPr lang="zh-CN" altLang="en-US"/>
          </a:p>
        </p:txBody>
      </p:sp>
    </p:spTree>
    <p:extLst>
      <p:ext uri="{BB962C8B-B14F-4D97-AF65-F5344CB8AC3E}">
        <p14:creationId xmlns:p14="http://schemas.microsoft.com/office/powerpoint/2010/main" val="19828239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C9C0D-D4EF-87B6-FF65-7782F92289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D1BE69-3500-0536-E7DA-2C3F95DB994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674B2F9-D2B9-00DC-A222-2E542A57B62C}"/>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277790FC-E25C-F689-4C8E-B8381DFFEA09}"/>
              </a:ext>
            </a:extLst>
          </p:cNvPr>
          <p:cNvSpPr>
            <a:spLocks noGrp="1"/>
          </p:cNvSpPr>
          <p:nvPr>
            <p:ph type="sldNum" sz="quarter" idx="10"/>
          </p:nvPr>
        </p:nvSpPr>
        <p:spPr/>
        <p:txBody>
          <a:bodyPr/>
          <a:lstStyle/>
          <a:p>
            <a:fld id="{677A2CBA-E486-4DC8-8696-C7854B0A28FD}" type="slidenum">
              <a:rPr lang="zh-CN" altLang="en-US" smtClean="0"/>
              <a:t>97</a:t>
            </a:fld>
            <a:endParaRPr lang="zh-CN" altLang="en-US"/>
          </a:p>
        </p:txBody>
      </p:sp>
    </p:spTree>
    <p:extLst>
      <p:ext uri="{BB962C8B-B14F-4D97-AF65-F5344CB8AC3E}">
        <p14:creationId xmlns:p14="http://schemas.microsoft.com/office/powerpoint/2010/main" val="4001519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37B74-FEDF-5268-6F6F-6C6989FD81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216BEC-881D-BABF-48CF-0FFA1361F28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1E10F983-F200-2EBB-197D-2CA2B54EB271}"/>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4A2E876B-0B97-2637-D2CA-A1F3BAACBAF0}"/>
              </a:ext>
            </a:extLst>
          </p:cNvPr>
          <p:cNvSpPr>
            <a:spLocks noGrp="1"/>
          </p:cNvSpPr>
          <p:nvPr>
            <p:ph type="sldNum" sz="quarter" idx="10"/>
          </p:nvPr>
        </p:nvSpPr>
        <p:spPr/>
        <p:txBody>
          <a:bodyPr/>
          <a:lstStyle/>
          <a:p>
            <a:fld id="{677A2CBA-E486-4DC8-8696-C7854B0A28FD}" type="slidenum">
              <a:rPr lang="zh-CN" altLang="en-US" smtClean="0"/>
              <a:t>98</a:t>
            </a:fld>
            <a:endParaRPr lang="zh-CN" altLang="en-US"/>
          </a:p>
        </p:txBody>
      </p:sp>
    </p:spTree>
    <p:extLst>
      <p:ext uri="{BB962C8B-B14F-4D97-AF65-F5344CB8AC3E}">
        <p14:creationId xmlns:p14="http://schemas.microsoft.com/office/powerpoint/2010/main" val="19161252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943D5-8E1F-5013-ADDE-0650A69195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1BBE22-4870-1A24-C468-D83E487B356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D7D1C38-D2D2-A7FC-8DA9-78440DAFF20D}"/>
              </a:ext>
            </a:extLst>
          </p:cNvPr>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所设计的动态模拟器是根据中国中铁高科技设备有限公司的实际生产情况抽象出来的。</a:t>
            </a:r>
            <a:r>
              <a:rPr lang="en-US" altLang="zh-CN" b="0" i="0" dirty="0">
                <a:solidFill>
                  <a:srgbClr val="000000"/>
                </a:solidFill>
                <a:effectLst/>
                <a:latin typeface="微软雅黑" panose="020B0503020204020204" charset="-122"/>
                <a:ea typeface="微软雅黑" panose="020B0503020204020204" charset="-122"/>
              </a:rPr>
              <a:t>CRCCE</a:t>
            </a:r>
            <a:r>
              <a:rPr lang="zh-CN" altLang="en-US" b="0" i="0" dirty="0">
                <a:solidFill>
                  <a:srgbClr val="000000"/>
                </a:solidFill>
                <a:effectLst/>
                <a:latin typeface="微软雅黑" panose="020B0503020204020204" charset="-122"/>
                <a:ea typeface="微软雅黑" panose="020B0503020204020204" charset="-122"/>
              </a:rPr>
              <a:t>是中国铁建集团有限公司</a:t>
            </a:r>
            <a:r>
              <a:rPr lang="en-US" altLang="zh-CN" b="0" i="0" dirty="0">
                <a:solidFill>
                  <a:srgbClr val="000000"/>
                </a:solidFill>
                <a:effectLst/>
                <a:latin typeface="微软雅黑" panose="020B0503020204020204" charset="-122"/>
                <a:ea typeface="微软雅黑" panose="020B0503020204020204" charset="-122"/>
              </a:rPr>
              <a:t>(CRCC)</a:t>
            </a:r>
            <a:r>
              <a:rPr lang="zh-CN" altLang="en-US" b="0" i="0" dirty="0">
                <a:solidFill>
                  <a:srgbClr val="000000"/>
                </a:solidFill>
                <a:effectLst/>
                <a:latin typeface="微软雅黑" panose="020B0503020204020204" charset="-122"/>
                <a:ea typeface="微软雅黑" panose="020B0503020204020204" charset="-122"/>
              </a:rPr>
              <a:t>的子公司，每周都会收到持续的生产订单。然而，在这样的动态制造系统中，没有公开的</a:t>
            </a:r>
            <a:r>
              <a:rPr lang="en-US" altLang="zh-CN" b="0" i="0" dirty="0">
                <a:solidFill>
                  <a:srgbClr val="000000"/>
                </a:solidFill>
                <a:effectLst/>
                <a:latin typeface="微软雅黑" panose="020B0503020204020204" charset="-122"/>
                <a:ea typeface="微软雅黑" panose="020B0503020204020204" charset="-122"/>
              </a:rPr>
              <a:t>DFJSP</a:t>
            </a:r>
            <a:r>
              <a:rPr lang="zh-CN" altLang="en-US" b="0" i="0" dirty="0">
                <a:solidFill>
                  <a:srgbClr val="000000"/>
                </a:solidFill>
                <a:effectLst/>
                <a:latin typeface="微软雅黑" panose="020B0503020204020204" charset="-122"/>
                <a:ea typeface="微软雅黑" panose="020B0503020204020204" charset="-122"/>
              </a:rPr>
              <a:t>实例来训练和评估所建议的</a:t>
            </a:r>
            <a:r>
              <a:rPr lang="en-US" altLang="zh-CN" b="0" i="0" dirty="0">
                <a:solidFill>
                  <a:srgbClr val="000000"/>
                </a:solidFill>
                <a:effectLst/>
                <a:latin typeface="微软雅黑" panose="020B0503020204020204" charset="-122"/>
                <a:ea typeface="微软雅黑" panose="020B0503020204020204" charset="-122"/>
              </a:rPr>
              <a:t>HRL</a:t>
            </a:r>
            <a:r>
              <a:rPr lang="zh-CN" altLang="en-US" b="0" i="0" dirty="0">
                <a:solidFill>
                  <a:srgbClr val="000000"/>
                </a:solidFill>
                <a:effectLst/>
                <a:latin typeface="微软雅黑" panose="020B0503020204020204" charset="-122"/>
                <a:ea typeface="微软雅黑" panose="020B0503020204020204" charset="-122"/>
              </a:rPr>
              <a:t>模型。因此，我们设计了一个模拟器，参照</a:t>
            </a:r>
            <a:r>
              <a:rPr lang="en-US" altLang="zh-CN" b="0" i="0" dirty="0">
                <a:solidFill>
                  <a:srgbClr val="000000"/>
                </a:solidFill>
                <a:effectLst/>
                <a:latin typeface="微软雅黑" panose="020B0503020204020204" charset="-122"/>
                <a:ea typeface="微软雅黑" panose="020B0503020204020204" charset="-122"/>
              </a:rPr>
              <a:t>[14]</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[42]</a:t>
            </a:r>
            <a:r>
              <a:rPr lang="zh-CN" altLang="en-US" b="0" i="0" dirty="0">
                <a:solidFill>
                  <a:srgbClr val="000000"/>
                </a:solidFill>
                <a:effectLst/>
                <a:latin typeface="微软雅黑" panose="020B0503020204020204" charset="-122"/>
                <a:ea typeface="微软雅黑" panose="020B0503020204020204" charset="-122"/>
              </a:rPr>
              <a:t>的类似参数设置来生成训练和测试实例。我们假设一开始车间里有几个工作。然后，通过泊松过程对新作业的到达进行建模，使得两个连续到达的作业之间的到达间隔时间遵循指数分布。平均到达时间表示为</a:t>
            </a:r>
            <a:r>
              <a:rPr lang="en-US" altLang="zh-CN" b="0" i="0" dirty="0">
                <a:solidFill>
                  <a:srgbClr val="000000"/>
                </a:solidFill>
                <a:effectLst/>
                <a:latin typeface="微软雅黑" panose="020B0503020204020204" charset="-122"/>
                <a:ea typeface="微软雅黑" panose="020B0503020204020204" charset="-122"/>
              </a:rPr>
              <a:t>:</a:t>
            </a:r>
            <a:r>
              <a:rPr lang="en-US" altLang="zh-CN" b="0" i="0" dirty="0" err="1">
                <a:solidFill>
                  <a:srgbClr val="000000"/>
                </a:solidFill>
                <a:effectLst/>
                <a:latin typeface="微软雅黑" panose="020B0503020204020204" charset="-122"/>
                <a:ea typeface="微软雅黑" panose="020B0503020204020204" charset="-122"/>
              </a:rPr>
              <a:t>μa</a:t>
            </a:r>
            <a:r>
              <a:rPr lang="en-US" altLang="zh-CN" b="0" i="0" dirty="0">
                <a:solidFill>
                  <a:srgbClr val="000000"/>
                </a:solidFill>
                <a:effectLst/>
                <a:latin typeface="微软雅黑" panose="020B0503020204020204" charset="-122"/>
                <a:ea typeface="微软雅黑" panose="020B0503020204020204" charset="-122"/>
              </a:rPr>
              <a:t> = </a:t>
            </a:r>
            <a:r>
              <a:rPr lang="en-US" altLang="zh-CN" b="0" i="0" dirty="0" err="1">
                <a:solidFill>
                  <a:srgbClr val="000000"/>
                </a:solidFill>
                <a:effectLst/>
                <a:latin typeface="微软雅黑" panose="020B0503020204020204" charset="-122"/>
                <a:ea typeface="微软雅黑" panose="020B0503020204020204" charset="-122"/>
              </a:rPr>
              <a:t>μaμo</a:t>
            </a:r>
            <a:r>
              <a:rPr lang="en-US" altLang="zh-CN" b="0" i="0" dirty="0">
                <a:solidFill>
                  <a:srgbClr val="000000"/>
                </a:solidFill>
                <a:effectLst/>
                <a:latin typeface="微软雅黑" panose="020B0503020204020204" charset="-122"/>
                <a:ea typeface="微软雅黑" panose="020B0503020204020204" charset="-122"/>
              </a:rPr>
              <a:t> Um</a:t>
            </a:r>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err="1">
                <a:solidFill>
                  <a:srgbClr val="000000"/>
                </a:solidFill>
                <a:effectLst/>
                <a:latin typeface="微软雅黑" panose="020B0503020204020204" charset="-122"/>
                <a:ea typeface="微软雅黑" panose="020B0503020204020204" charset="-122"/>
              </a:rPr>
              <a:t>μa</a:t>
            </a:r>
            <a:r>
              <a:rPr lang="zh-CN" altLang="en-US" b="0" i="0" dirty="0">
                <a:solidFill>
                  <a:srgbClr val="000000"/>
                </a:solidFill>
                <a:effectLst/>
                <a:latin typeface="微软雅黑" panose="020B0503020204020204" charset="-122"/>
                <a:ea typeface="微软雅黑" panose="020B0503020204020204" charset="-122"/>
              </a:rPr>
              <a:t>为所有作业的平均处理时间，</a:t>
            </a:r>
            <a:r>
              <a:rPr lang="en-US" altLang="zh-CN" b="0" i="0" dirty="0" err="1">
                <a:solidFill>
                  <a:srgbClr val="000000"/>
                </a:solidFill>
                <a:effectLst/>
                <a:latin typeface="微软雅黑" panose="020B0503020204020204" charset="-122"/>
                <a:ea typeface="微软雅黑" panose="020B0503020204020204" charset="-122"/>
              </a:rPr>
              <a:t>μo</a:t>
            </a:r>
            <a:r>
              <a:rPr lang="zh-CN" altLang="en-US" b="0" i="0" dirty="0">
                <a:solidFill>
                  <a:srgbClr val="000000"/>
                </a:solidFill>
                <a:effectLst/>
                <a:latin typeface="微软雅黑" panose="020B0503020204020204" charset="-122"/>
                <a:ea typeface="微软雅黑" panose="020B0503020204020204" charset="-122"/>
              </a:rPr>
              <a:t>为每个作业的平均作业数，</a:t>
            </a:r>
            <a:r>
              <a:rPr lang="en-US" altLang="zh-CN" b="0" i="0" dirty="0">
                <a:solidFill>
                  <a:srgbClr val="000000"/>
                </a:solidFill>
                <a:effectLst/>
                <a:latin typeface="微软雅黑" panose="020B0503020204020204" charset="-122"/>
                <a:ea typeface="微软雅黑" panose="020B0503020204020204" charset="-122"/>
              </a:rPr>
              <a:t>U</a:t>
            </a:r>
            <a:r>
              <a:rPr lang="zh-CN" altLang="en-US" b="0" i="0" dirty="0">
                <a:solidFill>
                  <a:srgbClr val="000000"/>
                </a:solidFill>
                <a:effectLst/>
                <a:latin typeface="微软雅黑" panose="020B0503020204020204" charset="-122"/>
                <a:ea typeface="微软雅黑" panose="020B0503020204020204" charset="-122"/>
              </a:rPr>
              <a:t>为作业车间的负载系数。</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a:extLst>
              <a:ext uri="{FF2B5EF4-FFF2-40B4-BE49-F238E27FC236}">
                <a16:creationId xmlns:a16="http://schemas.microsoft.com/office/drawing/2014/main" id="{62179644-73BD-ED03-DD72-C1E731D0110C}"/>
              </a:ext>
            </a:extLst>
          </p:cNvPr>
          <p:cNvSpPr>
            <a:spLocks noGrp="1"/>
          </p:cNvSpPr>
          <p:nvPr>
            <p:ph type="sldNum" sz="quarter" idx="10"/>
          </p:nvPr>
        </p:nvSpPr>
        <p:spPr/>
        <p:txBody>
          <a:bodyPr/>
          <a:lstStyle/>
          <a:p>
            <a:fld id="{677A2CBA-E486-4DC8-8696-C7854B0A28FD}" type="slidenum">
              <a:rPr lang="zh-CN" altLang="en-US" smtClean="0"/>
              <a:t>99</a:t>
            </a:fld>
            <a:endParaRPr lang="zh-CN" altLang="en-US"/>
          </a:p>
        </p:txBody>
      </p:sp>
    </p:spTree>
    <p:extLst>
      <p:ext uri="{BB962C8B-B14F-4D97-AF65-F5344CB8AC3E}">
        <p14:creationId xmlns:p14="http://schemas.microsoft.com/office/powerpoint/2010/main" val="2049773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t>18/4/2025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t>18/4/2025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t>18/4/2025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t>‹#›</a:t>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t>18/4/2025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3FA986A-FE73-4398-9AE5-9B401A3A8672}" type="datetime1">
              <a:rPr lang="zh-HK" altLang="en-US" smtClean="0"/>
              <a:t>18/4/2025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t>18/4/2025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t>18/4/2025</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t>18/4/2025</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t>18/4/2025</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1BB204-8DBB-4C44-9B30-9DD9D703E0DA}" type="datetime1">
              <a:rPr lang="zh-HK" altLang="en-US" smtClean="0"/>
              <a:t>18/4/2025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DC8259E-C15E-44C8-BC29-FA4578202D53}" type="datetime1">
              <a:rPr lang="zh-HK" altLang="en-US" smtClean="0"/>
              <a:t>18/4/2025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t>18/4/2025</a:t>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18/4/2025</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t>‹#›</a:t>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53.xml"/><Relationship Id="rId1" Type="http://schemas.openxmlformats.org/officeDocument/2006/relationships/tags" Target="../tags/tag352.xml"/><Relationship Id="rId5" Type="http://schemas.openxmlformats.org/officeDocument/2006/relationships/image" Target="../media/image142.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55.xml"/><Relationship Id="rId1" Type="http://schemas.openxmlformats.org/officeDocument/2006/relationships/tags" Target="../tags/tag354.xml"/><Relationship Id="rId5" Type="http://schemas.openxmlformats.org/officeDocument/2006/relationships/image" Target="../media/image143.png"/><Relationship Id="rId4"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8.xml"/><Relationship Id="rId1" Type="http://schemas.openxmlformats.org/officeDocument/2006/relationships/tags" Target="../tags/tag356.xml"/><Relationship Id="rId5" Type="http://schemas.microsoft.com/office/2007/relationships/hdphoto" Target="../media/hdphoto1.wdp"/><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1.xml"/><Relationship Id="rId1" Type="http://schemas.openxmlformats.org/officeDocument/2006/relationships/tags" Target="../tags/tag6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8.xml"/><Relationship Id="rId7" Type="http://schemas.openxmlformats.org/officeDocument/2006/relationships/image" Target="../media/image1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8.xml"/><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microsoft.com/office/2007/relationships/hdphoto" Target="../media/hdphoto1.wdp"/><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openxmlformats.org/officeDocument/2006/relationships/tags" Target="../tags/tag94.xml"/><Relationship Id="rId3" Type="http://schemas.openxmlformats.org/officeDocument/2006/relationships/tags" Target="../tags/tag71.xml"/><Relationship Id="rId21" Type="http://schemas.openxmlformats.org/officeDocument/2006/relationships/tags" Target="../tags/tag89.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tags" Target="../tags/tag93.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29"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tags" Target="../tags/tag92.xml"/><Relationship Id="rId32" Type="http://schemas.microsoft.com/office/2007/relationships/hdphoto" Target="../media/hdphoto1.wdp"/><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tags" Target="../tags/tag91.xml"/><Relationship Id="rId28" Type="http://schemas.openxmlformats.org/officeDocument/2006/relationships/tags" Target="../tags/tag96.xml"/><Relationship Id="rId10" Type="http://schemas.openxmlformats.org/officeDocument/2006/relationships/tags" Target="../tags/tag78.xml"/><Relationship Id="rId19" Type="http://schemas.openxmlformats.org/officeDocument/2006/relationships/tags" Target="../tags/tag87.xml"/><Relationship Id="rId31" Type="http://schemas.openxmlformats.org/officeDocument/2006/relationships/image" Target="../media/image1.png"/><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tags" Target="../tags/tag90.xml"/><Relationship Id="rId27" Type="http://schemas.openxmlformats.org/officeDocument/2006/relationships/tags" Target="../tags/tag95.xml"/><Relationship Id="rId30"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tags" Target="../tags/tag122.xml"/><Relationship Id="rId3" Type="http://schemas.openxmlformats.org/officeDocument/2006/relationships/tags" Target="../tags/tag99.xml"/><Relationship Id="rId21" Type="http://schemas.openxmlformats.org/officeDocument/2006/relationships/tags" Target="../tags/tag117.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tags" Target="../tags/tag121.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tags" Target="../tags/tag116.xml"/><Relationship Id="rId29" Type="http://schemas.openxmlformats.org/officeDocument/2006/relationships/slideLayout" Target="../slideLayouts/slideLayout1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tags" Target="../tags/tag120.xml"/><Relationship Id="rId32" Type="http://schemas.microsoft.com/office/2007/relationships/hdphoto" Target="../media/hdphoto1.wdp"/><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tags" Target="../tags/tag119.xml"/><Relationship Id="rId28" Type="http://schemas.openxmlformats.org/officeDocument/2006/relationships/tags" Target="../tags/tag124.xml"/><Relationship Id="rId10" Type="http://schemas.openxmlformats.org/officeDocument/2006/relationships/tags" Target="../tags/tag106.xml"/><Relationship Id="rId19" Type="http://schemas.openxmlformats.org/officeDocument/2006/relationships/tags" Target="../tags/tag115.xml"/><Relationship Id="rId31" Type="http://schemas.openxmlformats.org/officeDocument/2006/relationships/image" Target="../media/image1.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tags" Target="../tags/tag118.xml"/><Relationship Id="rId27" Type="http://schemas.openxmlformats.org/officeDocument/2006/relationships/tags" Target="../tags/tag123.xml"/><Relationship Id="rId3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26.xml"/><Relationship Id="rId1" Type="http://schemas.openxmlformats.org/officeDocument/2006/relationships/tags" Target="../tags/tag12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image" Target="../media/image40.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139.xml"/><Relationship Id="rId5" Type="http://schemas.microsoft.com/office/2007/relationships/hdphoto" Target="../media/hdphoto1.wdp"/><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tags" Target="../tags/tag157.xml"/><Relationship Id="rId26" Type="http://schemas.openxmlformats.org/officeDocument/2006/relationships/tags" Target="../tags/tag165.xml"/><Relationship Id="rId3" Type="http://schemas.openxmlformats.org/officeDocument/2006/relationships/tags" Target="../tags/tag142.xml"/><Relationship Id="rId21" Type="http://schemas.openxmlformats.org/officeDocument/2006/relationships/tags" Target="../tags/tag160.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tags" Target="../tags/tag164.xml"/><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tags" Target="../tags/tag159.xml"/><Relationship Id="rId29" Type="http://schemas.openxmlformats.org/officeDocument/2006/relationships/slideLayout" Target="../slideLayouts/slideLayout18.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24" Type="http://schemas.openxmlformats.org/officeDocument/2006/relationships/tags" Target="../tags/tag163.xml"/><Relationship Id="rId32" Type="http://schemas.microsoft.com/office/2007/relationships/hdphoto" Target="../media/hdphoto1.wdp"/><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tags" Target="../tags/tag162.xml"/><Relationship Id="rId28" Type="http://schemas.openxmlformats.org/officeDocument/2006/relationships/tags" Target="../tags/tag167.xml"/><Relationship Id="rId10" Type="http://schemas.openxmlformats.org/officeDocument/2006/relationships/tags" Target="../tags/tag149.xml"/><Relationship Id="rId19" Type="http://schemas.openxmlformats.org/officeDocument/2006/relationships/tags" Target="../tags/tag158.xml"/><Relationship Id="rId31" Type="http://schemas.openxmlformats.org/officeDocument/2006/relationships/image" Target="../media/image1.pn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tags" Target="../tags/tag161.xml"/><Relationship Id="rId27" Type="http://schemas.openxmlformats.org/officeDocument/2006/relationships/tags" Target="../tags/tag166.xml"/><Relationship Id="rId30"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microsoft.com/office/2007/relationships/hdphoto" Target="../media/hdphoto1.wdp"/><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1.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tags" Target="../tags/tag193.xml"/><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tags" Target="../tags/tag192.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slideLayout" Target="../slideLayouts/slideLayout18.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microsoft.com/office/2007/relationships/hdphoto" Target="../media/hdphoto1.wdp"/><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tags" Target="../tags/tag195.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image" Target="../media/image1.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tags" Target="../tags/tag194.xml"/><Relationship Id="rId30"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97.xml"/><Relationship Id="rId1" Type="http://schemas.openxmlformats.org/officeDocument/2006/relationships/tags" Target="../tags/tag19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3.xml"/><Relationship Id="rId1" Type="http://schemas.openxmlformats.org/officeDocument/2006/relationships/tags" Target="../tags/tag202.xml"/><Relationship Id="rId5" Type="http://schemas.openxmlformats.org/officeDocument/2006/relationships/image" Target="../media/image6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7.xml"/><Relationship Id="rId1" Type="http://schemas.openxmlformats.org/officeDocument/2006/relationships/tags" Target="../tags/tag206.xml"/><Relationship Id="rId5" Type="http://schemas.openxmlformats.org/officeDocument/2006/relationships/image" Target="../media/image69.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9.xml"/><Relationship Id="rId1" Type="http://schemas.openxmlformats.org/officeDocument/2006/relationships/tags" Target="../tags/tag208.xml"/><Relationship Id="rId5" Type="http://schemas.openxmlformats.org/officeDocument/2006/relationships/image" Target="../media/image70.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8.xml"/><Relationship Id="rId1" Type="http://schemas.openxmlformats.org/officeDocument/2006/relationships/tags" Target="../tags/tag210.xml"/><Relationship Id="rId5" Type="http://schemas.microsoft.com/office/2007/relationships/hdphoto" Target="../media/hdphoto1.wdp"/><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tags" Target="../tags/tag223.xml"/><Relationship Id="rId18" Type="http://schemas.openxmlformats.org/officeDocument/2006/relationships/tags" Target="../tags/tag228.xml"/><Relationship Id="rId26" Type="http://schemas.openxmlformats.org/officeDocument/2006/relationships/tags" Target="../tags/tag236.xml"/><Relationship Id="rId3" Type="http://schemas.openxmlformats.org/officeDocument/2006/relationships/tags" Target="../tags/tag213.xml"/><Relationship Id="rId21" Type="http://schemas.openxmlformats.org/officeDocument/2006/relationships/tags" Target="../tags/tag231.xml"/><Relationship Id="rId7" Type="http://schemas.openxmlformats.org/officeDocument/2006/relationships/tags" Target="../tags/tag217.xml"/><Relationship Id="rId12" Type="http://schemas.openxmlformats.org/officeDocument/2006/relationships/tags" Target="../tags/tag222.xml"/><Relationship Id="rId17" Type="http://schemas.openxmlformats.org/officeDocument/2006/relationships/tags" Target="../tags/tag227.xml"/><Relationship Id="rId25" Type="http://schemas.openxmlformats.org/officeDocument/2006/relationships/tags" Target="../tags/tag235.xml"/><Relationship Id="rId2" Type="http://schemas.openxmlformats.org/officeDocument/2006/relationships/tags" Target="../tags/tag212.xml"/><Relationship Id="rId16" Type="http://schemas.openxmlformats.org/officeDocument/2006/relationships/tags" Target="../tags/tag226.xml"/><Relationship Id="rId20" Type="http://schemas.openxmlformats.org/officeDocument/2006/relationships/tags" Target="../tags/tag230.xml"/><Relationship Id="rId29" Type="http://schemas.openxmlformats.org/officeDocument/2006/relationships/slideLayout" Target="../slideLayouts/slideLayout18.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24" Type="http://schemas.openxmlformats.org/officeDocument/2006/relationships/tags" Target="../tags/tag234.xml"/><Relationship Id="rId32" Type="http://schemas.microsoft.com/office/2007/relationships/hdphoto" Target="../media/hdphoto1.wdp"/><Relationship Id="rId5" Type="http://schemas.openxmlformats.org/officeDocument/2006/relationships/tags" Target="../tags/tag215.xml"/><Relationship Id="rId15" Type="http://schemas.openxmlformats.org/officeDocument/2006/relationships/tags" Target="../tags/tag225.xml"/><Relationship Id="rId23" Type="http://schemas.openxmlformats.org/officeDocument/2006/relationships/tags" Target="../tags/tag233.xml"/><Relationship Id="rId28" Type="http://schemas.openxmlformats.org/officeDocument/2006/relationships/tags" Target="../tags/tag238.xml"/><Relationship Id="rId10" Type="http://schemas.openxmlformats.org/officeDocument/2006/relationships/tags" Target="../tags/tag220.xml"/><Relationship Id="rId19" Type="http://schemas.openxmlformats.org/officeDocument/2006/relationships/tags" Target="../tags/tag229.xml"/><Relationship Id="rId31" Type="http://schemas.openxmlformats.org/officeDocument/2006/relationships/image" Target="../media/image1.png"/><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tags" Target="../tags/tag224.xml"/><Relationship Id="rId22" Type="http://schemas.openxmlformats.org/officeDocument/2006/relationships/tags" Target="../tags/tag232.xml"/><Relationship Id="rId27" Type="http://schemas.openxmlformats.org/officeDocument/2006/relationships/tags" Target="../tags/tag237.xml"/><Relationship Id="rId30"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18" Type="http://schemas.openxmlformats.org/officeDocument/2006/relationships/tags" Target="../tags/tag256.xml"/><Relationship Id="rId26" Type="http://schemas.openxmlformats.org/officeDocument/2006/relationships/tags" Target="../tags/tag264.xml"/><Relationship Id="rId3" Type="http://schemas.openxmlformats.org/officeDocument/2006/relationships/tags" Target="../tags/tag241.xml"/><Relationship Id="rId21" Type="http://schemas.openxmlformats.org/officeDocument/2006/relationships/tags" Target="../tags/tag259.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tags" Target="../tags/tag255.xml"/><Relationship Id="rId25" Type="http://schemas.openxmlformats.org/officeDocument/2006/relationships/tags" Target="../tags/tag263.xml"/><Relationship Id="rId2" Type="http://schemas.openxmlformats.org/officeDocument/2006/relationships/tags" Target="../tags/tag240.xml"/><Relationship Id="rId16" Type="http://schemas.openxmlformats.org/officeDocument/2006/relationships/tags" Target="../tags/tag254.xml"/><Relationship Id="rId20" Type="http://schemas.openxmlformats.org/officeDocument/2006/relationships/tags" Target="../tags/tag258.xml"/><Relationship Id="rId29" Type="http://schemas.openxmlformats.org/officeDocument/2006/relationships/slideLayout" Target="../slideLayouts/slideLayout18.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tags" Target="../tags/tag249.xml"/><Relationship Id="rId24" Type="http://schemas.openxmlformats.org/officeDocument/2006/relationships/tags" Target="../tags/tag262.xml"/><Relationship Id="rId32" Type="http://schemas.microsoft.com/office/2007/relationships/hdphoto" Target="../media/hdphoto1.wdp"/><Relationship Id="rId5" Type="http://schemas.openxmlformats.org/officeDocument/2006/relationships/tags" Target="../tags/tag243.xml"/><Relationship Id="rId15" Type="http://schemas.openxmlformats.org/officeDocument/2006/relationships/tags" Target="../tags/tag253.xml"/><Relationship Id="rId23" Type="http://schemas.openxmlformats.org/officeDocument/2006/relationships/tags" Target="../tags/tag261.xml"/><Relationship Id="rId28" Type="http://schemas.openxmlformats.org/officeDocument/2006/relationships/tags" Target="../tags/tag266.xml"/><Relationship Id="rId10" Type="http://schemas.openxmlformats.org/officeDocument/2006/relationships/tags" Target="../tags/tag248.xml"/><Relationship Id="rId19" Type="http://schemas.openxmlformats.org/officeDocument/2006/relationships/tags" Target="../tags/tag257.xml"/><Relationship Id="rId31" Type="http://schemas.openxmlformats.org/officeDocument/2006/relationships/image" Target="../media/image1.png"/><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 Id="rId22" Type="http://schemas.openxmlformats.org/officeDocument/2006/relationships/tags" Target="../tags/tag260.xml"/><Relationship Id="rId27" Type="http://schemas.openxmlformats.org/officeDocument/2006/relationships/tags" Target="../tags/tag265.xml"/><Relationship Id="rId30"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18.xml"/><Relationship Id="rId5" Type="http://schemas.openxmlformats.org/officeDocument/2006/relationships/image" Target="../media/image75.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18.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image" Target="../media/image88.png"/><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18.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0.xml"/><Relationship Id="rId1" Type="http://schemas.openxmlformats.org/officeDocument/2006/relationships/slideLayout" Target="../slideLayouts/slideLayout18.xml"/><Relationship Id="rId5" Type="http://schemas.openxmlformats.org/officeDocument/2006/relationships/image" Target="../media/image93.png"/><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1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68.xml"/><Relationship Id="rId1" Type="http://schemas.openxmlformats.org/officeDocument/2006/relationships/tags" Target="../tags/tag26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4.xml"/><Relationship Id="rId1" Type="http://schemas.openxmlformats.org/officeDocument/2006/relationships/tags" Target="../tags/tag273.xml"/><Relationship Id="rId5" Type="http://schemas.openxmlformats.org/officeDocument/2006/relationships/image" Target="../media/image102.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7.png"/><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5" Type="http://schemas.openxmlformats.org/officeDocument/2006/relationships/image" Target="../media/image10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2.xml"/><Relationship Id="rId1" Type="http://schemas.openxmlformats.org/officeDocument/2006/relationships/tags" Target="../tags/tag281.xml"/><Relationship Id="rId5" Type="http://schemas.openxmlformats.org/officeDocument/2006/relationships/image" Target="../media/image108.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slideLayout" Target="../slideLayouts/slideLayout18.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microsoft.com/office/2007/relationships/hdphoto" Target="../media/hdphoto1.wdp"/><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image" Target="../media/image1.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8.xml"/><Relationship Id="rId1" Type="http://schemas.openxmlformats.org/officeDocument/2006/relationships/tags" Target="../tags/tag283.xml"/><Relationship Id="rId5" Type="http://schemas.microsoft.com/office/2007/relationships/hdphoto" Target="../media/hdphoto1.wdp"/><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8" Type="http://schemas.openxmlformats.org/officeDocument/2006/relationships/tags" Target="../tags/tag291.xml"/><Relationship Id="rId13" Type="http://schemas.openxmlformats.org/officeDocument/2006/relationships/tags" Target="../tags/tag296.xml"/><Relationship Id="rId18" Type="http://schemas.openxmlformats.org/officeDocument/2006/relationships/tags" Target="../tags/tag301.xml"/><Relationship Id="rId26" Type="http://schemas.openxmlformats.org/officeDocument/2006/relationships/tags" Target="../tags/tag309.xml"/><Relationship Id="rId3" Type="http://schemas.openxmlformats.org/officeDocument/2006/relationships/tags" Target="../tags/tag286.xml"/><Relationship Id="rId21" Type="http://schemas.openxmlformats.org/officeDocument/2006/relationships/tags" Target="../tags/tag304.xml"/><Relationship Id="rId7" Type="http://schemas.openxmlformats.org/officeDocument/2006/relationships/tags" Target="../tags/tag290.xml"/><Relationship Id="rId12" Type="http://schemas.openxmlformats.org/officeDocument/2006/relationships/tags" Target="../tags/tag295.xml"/><Relationship Id="rId17" Type="http://schemas.openxmlformats.org/officeDocument/2006/relationships/tags" Target="../tags/tag300.xml"/><Relationship Id="rId25" Type="http://schemas.openxmlformats.org/officeDocument/2006/relationships/tags" Target="../tags/tag308.xml"/><Relationship Id="rId2" Type="http://schemas.openxmlformats.org/officeDocument/2006/relationships/tags" Target="../tags/tag285.xml"/><Relationship Id="rId16" Type="http://schemas.openxmlformats.org/officeDocument/2006/relationships/tags" Target="../tags/tag299.xml"/><Relationship Id="rId20" Type="http://schemas.openxmlformats.org/officeDocument/2006/relationships/tags" Target="../tags/tag303.xml"/><Relationship Id="rId29" Type="http://schemas.openxmlformats.org/officeDocument/2006/relationships/slideLayout" Target="../slideLayouts/slideLayout18.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tags" Target="../tags/tag294.xml"/><Relationship Id="rId24" Type="http://schemas.openxmlformats.org/officeDocument/2006/relationships/tags" Target="../tags/tag307.xml"/><Relationship Id="rId32" Type="http://schemas.microsoft.com/office/2007/relationships/hdphoto" Target="../media/hdphoto1.wdp"/><Relationship Id="rId5" Type="http://schemas.openxmlformats.org/officeDocument/2006/relationships/tags" Target="../tags/tag288.xml"/><Relationship Id="rId15" Type="http://schemas.openxmlformats.org/officeDocument/2006/relationships/tags" Target="../tags/tag298.xml"/><Relationship Id="rId23" Type="http://schemas.openxmlformats.org/officeDocument/2006/relationships/tags" Target="../tags/tag306.xml"/><Relationship Id="rId28" Type="http://schemas.openxmlformats.org/officeDocument/2006/relationships/tags" Target="../tags/tag311.xml"/><Relationship Id="rId10" Type="http://schemas.openxmlformats.org/officeDocument/2006/relationships/tags" Target="../tags/tag293.xml"/><Relationship Id="rId19" Type="http://schemas.openxmlformats.org/officeDocument/2006/relationships/tags" Target="../tags/tag302.xml"/><Relationship Id="rId31" Type="http://schemas.openxmlformats.org/officeDocument/2006/relationships/image" Target="../media/image1.png"/><Relationship Id="rId4" Type="http://schemas.openxmlformats.org/officeDocument/2006/relationships/tags" Target="../tags/tag287.xml"/><Relationship Id="rId9" Type="http://schemas.openxmlformats.org/officeDocument/2006/relationships/tags" Target="../tags/tag292.xml"/><Relationship Id="rId14" Type="http://schemas.openxmlformats.org/officeDocument/2006/relationships/tags" Target="../tags/tag297.xml"/><Relationship Id="rId22" Type="http://schemas.openxmlformats.org/officeDocument/2006/relationships/tags" Target="../tags/tag305.xml"/><Relationship Id="rId27" Type="http://schemas.openxmlformats.org/officeDocument/2006/relationships/tags" Target="../tags/tag310.xml"/><Relationship Id="rId30"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18.xml"/><Relationship Id="rId5" Type="http://schemas.openxmlformats.org/officeDocument/2006/relationships/image" Target="../media/image111.png"/><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6.xml"/><Relationship Id="rId1" Type="http://schemas.openxmlformats.org/officeDocument/2006/relationships/slideLayout" Target="../slideLayouts/slideLayout18.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tags" Target="../tags/tag324.xml"/><Relationship Id="rId18" Type="http://schemas.openxmlformats.org/officeDocument/2006/relationships/tags" Target="../tags/tag329.xml"/><Relationship Id="rId26" Type="http://schemas.openxmlformats.org/officeDocument/2006/relationships/tags" Target="../tags/tag337.xml"/><Relationship Id="rId3" Type="http://schemas.openxmlformats.org/officeDocument/2006/relationships/tags" Target="../tags/tag314.xml"/><Relationship Id="rId21" Type="http://schemas.openxmlformats.org/officeDocument/2006/relationships/tags" Target="../tags/tag332.xml"/><Relationship Id="rId7" Type="http://schemas.openxmlformats.org/officeDocument/2006/relationships/tags" Target="../tags/tag318.xml"/><Relationship Id="rId12" Type="http://schemas.openxmlformats.org/officeDocument/2006/relationships/tags" Target="../tags/tag323.xml"/><Relationship Id="rId17" Type="http://schemas.openxmlformats.org/officeDocument/2006/relationships/tags" Target="../tags/tag328.xml"/><Relationship Id="rId25" Type="http://schemas.openxmlformats.org/officeDocument/2006/relationships/tags" Target="../tags/tag336.xml"/><Relationship Id="rId2" Type="http://schemas.openxmlformats.org/officeDocument/2006/relationships/tags" Target="../tags/tag313.xml"/><Relationship Id="rId16" Type="http://schemas.openxmlformats.org/officeDocument/2006/relationships/tags" Target="../tags/tag327.xml"/><Relationship Id="rId20" Type="http://schemas.openxmlformats.org/officeDocument/2006/relationships/tags" Target="../tags/tag331.xml"/><Relationship Id="rId29" Type="http://schemas.openxmlformats.org/officeDocument/2006/relationships/slideLayout" Target="../slideLayouts/slideLayout18.xml"/><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tags" Target="../tags/tag322.xml"/><Relationship Id="rId24" Type="http://schemas.openxmlformats.org/officeDocument/2006/relationships/tags" Target="../tags/tag335.xml"/><Relationship Id="rId32" Type="http://schemas.microsoft.com/office/2007/relationships/hdphoto" Target="../media/hdphoto1.wdp"/><Relationship Id="rId5" Type="http://schemas.openxmlformats.org/officeDocument/2006/relationships/tags" Target="../tags/tag316.xml"/><Relationship Id="rId15" Type="http://schemas.openxmlformats.org/officeDocument/2006/relationships/tags" Target="../tags/tag326.xml"/><Relationship Id="rId23" Type="http://schemas.openxmlformats.org/officeDocument/2006/relationships/tags" Target="../tags/tag334.xml"/><Relationship Id="rId28" Type="http://schemas.openxmlformats.org/officeDocument/2006/relationships/tags" Target="../tags/tag339.xml"/><Relationship Id="rId10" Type="http://schemas.openxmlformats.org/officeDocument/2006/relationships/tags" Target="../tags/tag321.xml"/><Relationship Id="rId19" Type="http://schemas.openxmlformats.org/officeDocument/2006/relationships/tags" Target="../tags/tag330.xml"/><Relationship Id="rId31" Type="http://schemas.openxmlformats.org/officeDocument/2006/relationships/image" Target="../media/image1.png"/><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tags" Target="../tags/tag325.xml"/><Relationship Id="rId22" Type="http://schemas.openxmlformats.org/officeDocument/2006/relationships/tags" Target="../tags/tag333.xml"/><Relationship Id="rId27" Type="http://schemas.openxmlformats.org/officeDocument/2006/relationships/tags" Target="../tags/tag338.xml"/><Relationship Id="rId30"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1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9.xml"/><Relationship Id="rId1" Type="http://schemas.openxmlformats.org/officeDocument/2006/relationships/slideLayout" Target="../slideLayouts/slideLayout18.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1.xml"/><Relationship Id="rId1" Type="http://schemas.openxmlformats.org/officeDocument/2006/relationships/slideLayout" Target="../slideLayouts/slideLayout18.xml"/><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92.xml"/><Relationship Id="rId1" Type="http://schemas.openxmlformats.org/officeDocument/2006/relationships/slideLayout" Target="../slideLayouts/slideLayout1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130.png"/><Relationship Id="rId2" Type="http://schemas.openxmlformats.org/officeDocument/2006/relationships/notesSlide" Target="../notesSlides/notesSlide93.xml"/><Relationship Id="rId1" Type="http://schemas.openxmlformats.org/officeDocument/2006/relationships/slideLayout" Target="../slideLayouts/slideLayout18.xml"/><Relationship Id="rId6" Type="http://schemas.openxmlformats.org/officeDocument/2006/relationships/image" Target="../media/image1120.png"/><Relationship Id="rId5" Type="http://schemas.openxmlformats.org/officeDocument/2006/relationships/image" Target="../media/image134.png"/><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1.xml"/><Relationship Id="rId1" Type="http://schemas.openxmlformats.org/officeDocument/2006/relationships/tags" Target="../tags/tag34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3.xml"/><Relationship Id="rId1" Type="http://schemas.openxmlformats.org/officeDocument/2006/relationships/tags" Target="../tags/tag342.xml"/><Relationship Id="rId5" Type="http://schemas.openxmlformats.org/officeDocument/2006/relationships/image" Target="../media/image135.png"/><Relationship Id="rId4"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7.xml"/><Relationship Id="rId1" Type="http://schemas.openxmlformats.org/officeDocument/2006/relationships/tags" Target="../tags/tag346.xml"/><Relationship Id="rId5" Type="http://schemas.openxmlformats.org/officeDocument/2006/relationships/image" Target="../media/image138.png"/><Relationship Id="rId4"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9.xml"/><Relationship Id="rId1" Type="http://schemas.openxmlformats.org/officeDocument/2006/relationships/tags" Target="../tags/tag348.xml"/><Relationship Id="rId5" Type="http://schemas.openxmlformats.org/officeDocument/2006/relationships/image" Target="../media/image1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E0C80-F302-E947-D68F-057837436DD3}"/>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268A270D-6A5B-13C6-3AAC-95A23D0CC59C}"/>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4" name="圆角矩形 3">
            <a:extLst>
              <a:ext uri="{FF2B5EF4-FFF2-40B4-BE49-F238E27FC236}">
                <a16:creationId xmlns:a16="http://schemas.microsoft.com/office/drawing/2014/main" id="{904487FE-CB01-1825-59A5-031C64581426}"/>
              </a:ext>
            </a:extLst>
          </p:cNvPr>
          <p:cNvSpPr/>
          <p:nvPr/>
        </p:nvSpPr>
        <p:spPr>
          <a:xfrm>
            <a:off x="64336" y="2915945"/>
            <a:ext cx="3871664"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Meta Learning Task Representation in Multiagent Reinforcement Learning: From Global Inference to Local Inference</a:t>
            </a:r>
          </a:p>
        </p:txBody>
      </p:sp>
      <p:sp>
        <p:nvSpPr>
          <p:cNvPr id="5" name="圆角矩形 4">
            <a:extLst>
              <a:ext uri="{FF2B5EF4-FFF2-40B4-BE49-F238E27FC236}">
                <a16:creationId xmlns:a16="http://schemas.microsoft.com/office/drawing/2014/main" id="{DFBAAE56-2A2D-62B8-B562-465EEAB523AE}"/>
              </a:ext>
            </a:extLst>
          </p:cNvPr>
          <p:cNvSpPr/>
          <p:nvPr/>
        </p:nvSpPr>
        <p:spPr>
          <a:xfrm>
            <a:off x="4368000" y="2915753"/>
            <a:ext cx="3456000"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Multi-Task Multi-Agent Reinforcement Learning With Interaction and Task Representations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6" name="圆角矩形 5">
            <a:extLst>
              <a:ext uri="{FF2B5EF4-FFF2-40B4-BE49-F238E27FC236}">
                <a16:creationId xmlns:a16="http://schemas.microsoft.com/office/drawing/2014/main" id="{A9CAE812-D591-6F9A-05F8-53A13688744C}"/>
              </a:ext>
            </a:extLst>
          </p:cNvPr>
          <p:cNvSpPr/>
          <p:nvPr/>
        </p:nvSpPr>
        <p:spPr>
          <a:xfrm>
            <a:off x="8246328" y="2910286"/>
            <a:ext cx="3916315"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NVIF: Neighboring Variational Information Flow for Cooperative Large-Scale Multiagent Reinforcement Learning</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7" name="圆角矩形 6">
            <a:extLst>
              <a:ext uri="{FF2B5EF4-FFF2-40B4-BE49-F238E27FC236}">
                <a16:creationId xmlns:a16="http://schemas.microsoft.com/office/drawing/2014/main" id="{5413448B-8170-2F5E-2DF5-F9E86C17CB88}"/>
              </a:ext>
            </a:extLst>
          </p:cNvPr>
          <p:cNvSpPr/>
          <p:nvPr/>
        </p:nvSpPr>
        <p:spPr>
          <a:xfrm>
            <a:off x="1983501" y="4789523"/>
            <a:ext cx="3320500"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State-Temporal Compression in Reinforcement Learning With the Reward-Restricted Geodesic Metric</a:t>
            </a:r>
            <a:endParaRPr lang="zh-CN" altLang="en-US" sz="1400" b="1" dirty="0">
              <a:latin typeface="Arial" panose="020B0604020202020204" pitchFamily="34" charset="0"/>
              <a:cs typeface="Arial" panose="020B0604020202020204" pitchFamily="34" charset="0"/>
              <a:sym typeface="+mn-ea"/>
            </a:endParaRPr>
          </a:p>
        </p:txBody>
      </p:sp>
      <p:sp>
        <p:nvSpPr>
          <p:cNvPr id="8" name="圆角矩形 7">
            <a:extLst>
              <a:ext uri="{FF2B5EF4-FFF2-40B4-BE49-F238E27FC236}">
                <a16:creationId xmlns:a16="http://schemas.microsoft.com/office/drawing/2014/main" id="{8361817C-785F-8131-876A-3CA4D4E70B8D}"/>
              </a:ext>
            </a:extLst>
          </p:cNvPr>
          <p:cNvSpPr/>
          <p:nvPr/>
        </p:nvSpPr>
        <p:spPr>
          <a:xfrm>
            <a:off x="6888000" y="4770816"/>
            <a:ext cx="3981911"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A Robust Mean-Field Actor-Critic Reinforcement Learning Against Adversarial Perturbations on Agent States</a:t>
            </a:r>
            <a:endParaRPr lang="zh-CN" altLang="en-US" sz="1400" b="1" dirty="0">
              <a:latin typeface="Arial" panose="020B0604020202020204" pitchFamily="34" charset="0"/>
              <a:cs typeface="Arial" panose="020B0604020202020204" pitchFamily="34" charset="0"/>
              <a:sym typeface="+mn-ea"/>
            </a:endParaRPr>
          </a:p>
        </p:txBody>
      </p:sp>
      <p:sp>
        <p:nvSpPr>
          <p:cNvPr id="17" name="文本框 16">
            <a:extLst>
              <a:ext uri="{FF2B5EF4-FFF2-40B4-BE49-F238E27FC236}">
                <a16:creationId xmlns:a16="http://schemas.microsoft.com/office/drawing/2014/main" id="{778315F6-7050-05E8-BFCD-47A4F4ADAC86}"/>
              </a:ext>
            </a:extLst>
          </p:cNvPr>
          <p:cNvSpPr txBox="1"/>
          <p:nvPr/>
        </p:nvSpPr>
        <p:spPr>
          <a:xfrm>
            <a:off x="309724" y="611796"/>
            <a:ext cx="11186276" cy="739754"/>
          </a:xfrm>
          <a:prstGeom prst="rect">
            <a:avLst/>
          </a:prstGeom>
          <a:noFill/>
        </p:spPr>
        <p:txBody>
          <a:bodyPr wrap="square" rtlCol="0" anchor="t">
            <a:spAutoFit/>
          </a:bodyPr>
          <a:lstStyle/>
          <a:p>
            <a:pPr algn="ctr">
              <a:lnSpc>
                <a:spcPct val="150000"/>
              </a:lnSpc>
            </a:pPr>
            <a:r>
              <a:rPr lang="en-US" altLang="zh-CN" sz="3200" b="1" dirty="0">
                <a:solidFill>
                  <a:schemeClr val="bg1"/>
                </a:solidFill>
                <a:latin typeface="Arial" panose="020B0604020202020204" pitchFamily="34" charset="0"/>
                <a:cs typeface="Arial" panose="020B0604020202020204" pitchFamily="34" charset="0"/>
              </a:rPr>
              <a:t>Efficient Representation of Multi-Agent State Spaces</a:t>
            </a:r>
          </a:p>
        </p:txBody>
      </p:sp>
      <p:sp>
        <p:nvSpPr>
          <p:cNvPr id="2" name="文本框 1">
            <a:extLst>
              <a:ext uri="{FF2B5EF4-FFF2-40B4-BE49-F238E27FC236}">
                <a16:creationId xmlns:a16="http://schemas.microsoft.com/office/drawing/2014/main" id="{318E2F05-937A-C089-B0AD-36EC92C26093}"/>
              </a:ext>
            </a:extLst>
          </p:cNvPr>
          <p:cNvSpPr txBox="1"/>
          <p:nvPr/>
        </p:nvSpPr>
        <p:spPr>
          <a:xfrm>
            <a:off x="1789189" y="2535693"/>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3" name="文本框 2">
            <a:extLst>
              <a:ext uri="{FF2B5EF4-FFF2-40B4-BE49-F238E27FC236}">
                <a16:creationId xmlns:a16="http://schemas.microsoft.com/office/drawing/2014/main" id="{642ED476-3414-F675-3DC0-7DE12480AB03}"/>
              </a:ext>
            </a:extLst>
          </p:cNvPr>
          <p:cNvSpPr txBox="1"/>
          <p:nvPr/>
        </p:nvSpPr>
        <p:spPr>
          <a:xfrm>
            <a:off x="5886441" y="2516286"/>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8" name="文本框 17">
            <a:extLst>
              <a:ext uri="{FF2B5EF4-FFF2-40B4-BE49-F238E27FC236}">
                <a16:creationId xmlns:a16="http://schemas.microsoft.com/office/drawing/2014/main" id="{FE86CA18-36FA-8A91-505A-FDD936C94E85}"/>
              </a:ext>
            </a:extLst>
          </p:cNvPr>
          <p:cNvSpPr txBox="1"/>
          <p:nvPr/>
        </p:nvSpPr>
        <p:spPr>
          <a:xfrm>
            <a:off x="9996736" y="2516286"/>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9" name="文本框 18">
            <a:extLst>
              <a:ext uri="{FF2B5EF4-FFF2-40B4-BE49-F238E27FC236}">
                <a16:creationId xmlns:a16="http://schemas.microsoft.com/office/drawing/2014/main" id="{DFF4F072-32D1-A62E-3F22-6AA2CEFA18E0}"/>
              </a:ext>
            </a:extLst>
          </p:cNvPr>
          <p:cNvSpPr txBox="1"/>
          <p:nvPr/>
        </p:nvSpPr>
        <p:spPr>
          <a:xfrm>
            <a:off x="3436002" y="4390029"/>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20" name="文本框 19">
            <a:extLst>
              <a:ext uri="{FF2B5EF4-FFF2-40B4-BE49-F238E27FC236}">
                <a16:creationId xmlns:a16="http://schemas.microsoft.com/office/drawing/2014/main" id="{AA3FEB5A-0856-484F-B765-47F2859E536B}"/>
              </a:ext>
            </a:extLst>
          </p:cNvPr>
          <p:cNvSpPr txBox="1"/>
          <p:nvPr/>
        </p:nvSpPr>
        <p:spPr>
          <a:xfrm>
            <a:off x="8671206" y="4366552"/>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grpSp>
        <p:nvGrpSpPr>
          <p:cNvPr id="22" name="组合 21">
            <a:extLst>
              <a:ext uri="{FF2B5EF4-FFF2-40B4-BE49-F238E27FC236}">
                <a16:creationId xmlns:a16="http://schemas.microsoft.com/office/drawing/2014/main" id="{B561542E-C320-6A57-E29B-03860FFFE9F6}"/>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6C4B405B-A2D0-22E3-DF72-498D7B6BBC4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C9F14D27-CD4D-2941-0BE6-EF10751F160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08A2D57A-47A8-2C18-C2FA-29CC3ACDDE5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a:t>
            </a:fld>
            <a:endParaRPr lang="zh-HK" altLang="en-US" sz="1600" dirty="0">
              <a:solidFill>
                <a:schemeClr val="bg1"/>
              </a:solidFill>
            </a:endParaRPr>
          </a:p>
        </p:txBody>
      </p:sp>
    </p:spTree>
    <p:custDataLst>
      <p:tags r:id="rId1"/>
    </p:custDataLst>
    <p:extLst>
      <p:ext uri="{BB962C8B-B14F-4D97-AF65-F5344CB8AC3E}">
        <p14:creationId xmlns:p14="http://schemas.microsoft.com/office/powerpoint/2010/main" val="187712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p:cNvSpPr txBox="1"/>
          <p:nvPr/>
        </p:nvSpPr>
        <p:spPr>
          <a:xfrm>
            <a:off x="660640" y="1067135"/>
            <a:ext cx="529136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Multilevel Task Encoder in Meta-CTDE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a:t>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7" name="文本框 6">
            <a:extLst>
              <a:ext uri="{FF2B5EF4-FFF2-40B4-BE49-F238E27FC236}">
                <a16:creationId xmlns:a16="http://schemas.microsoft.com/office/drawing/2014/main" id="{BC6FB25A-F863-79CC-E1B7-9E43DA2356AE}"/>
              </a:ext>
            </a:extLst>
          </p:cNvPr>
          <p:cNvSpPr txBox="1"/>
          <p:nvPr/>
        </p:nvSpPr>
        <p:spPr>
          <a:xfrm>
            <a:off x="624000" y="1635251"/>
            <a:ext cx="8352000" cy="2246769"/>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The encoder extracts task features from context at three levels</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Transition Encoder – </a:t>
            </a:r>
          </a:p>
          <a:p>
            <a:r>
              <a:rPr lang="en-US" altLang="zh-CN" sz="2000" b="1" dirty="0">
                <a:latin typeface="Times New Roman" panose="02020603050405020304" pitchFamily="18" charset="0"/>
                <a:cs typeface="Times New Roman" panose="02020603050405020304" pitchFamily="18" charset="0"/>
              </a:rPr>
              <a:t>Encodes single observation-action-reward transitions</a:t>
            </a:r>
          </a:p>
          <a:p>
            <a:r>
              <a:rPr lang="en-US" altLang="zh-CN" sz="2000" b="1" dirty="0">
                <a:latin typeface="Times New Roman" panose="02020603050405020304" pitchFamily="18" charset="0"/>
                <a:cs typeface="Times New Roman" panose="02020603050405020304" pitchFamily="18" charset="0"/>
              </a:rPr>
              <a:t>Aggregation Encoder – </a:t>
            </a:r>
          </a:p>
          <a:p>
            <a:r>
              <a:rPr lang="en-US" altLang="zh-CN" sz="2000" b="1" dirty="0">
                <a:latin typeface="Times New Roman" panose="02020603050405020304" pitchFamily="18" charset="0"/>
                <a:cs typeface="Times New Roman" panose="02020603050405020304" pitchFamily="18" charset="0"/>
              </a:rPr>
              <a:t>Aggregates transitions over time for each agent</a:t>
            </a:r>
          </a:p>
          <a:p>
            <a:r>
              <a:rPr lang="en-US" altLang="zh-CN" sz="2000" b="1" dirty="0">
                <a:latin typeface="Times New Roman" panose="02020603050405020304" pitchFamily="18" charset="0"/>
                <a:cs typeface="Times New Roman" panose="02020603050405020304" pitchFamily="18" charset="0"/>
              </a:rPr>
              <a:t>Global &amp; Local Inference –</a:t>
            </a:r>
          </a:p>
          <a:p>
            <a:r>
              <a:rPr lang="en-US" altLang="zh-CN" sz="2000" b="1" dirty="0">
                <a:latin typeface="Times New Roman" panose="02020603050405020304" pitchFamily="18" charset="0"/>
                <a:cs typeface="Times New Roman" panose="02020603050405020304" pitchFamily="18" charset="0"/>
              </a:rPr>
              <a:t> Produces a global representation z and agent-wise local representations zᵢ</a:t>
            </a:r>
            <a:endParaRPr lang="zh-CN" altLang="en-US"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B9972407-0827-54C5-7018-68ACCDE78D71}"/>
              </a:ext>
            </a:extLst>
          </p:cNvPr>
          <p:cNvPicPr>
            <a:picLocks noChangeAspect="1"/>
          </p:cNvPicPr>
          <p:nvPr/>
        </p:nvPicPr>
        <p:blipFill>
          <a:blip r:embed="rId3"/>
          <a:stretch>
            <a:fillRect/>
          </a:stretch>
        </p:blipFill>
        <p:spPr>
          <a:xfrm>
            <a:off x="599460" y="4443659"/>
            <a:ext cx="5015678" cy="1426681"/>
          </a:xfrm>
          <a:prstGeom prst="rect">
            <a:avLst/>
          </a:prstGeom>
        </p:spPr>
      </p:pic>
      <p:pic>
        <p:nvPicPr>
          <p:cNvPr id="17" name="图片 16">
            <a:extLst>
              <a:ext uri="{FF2B5EF4-FFF2-40B4-BE49-F238E27FC236}">
                <a16:creationId xmlns:a16="http://schemas.microsoft.com/office/drawing/2014/main" id="{F0A12B7E-0BC9-1521-2E41-E9FD444230EF}"/>
              </a:ext>
            </a:extLst>
          </p:cNvPr>
          <p:cNvPicPr>
            <a:picLocks noChangeAspect="1"/>
          </p:cNvPicPr>
          <p:nvPr/>
        </p:nvPicPr>
        <p:blipFill>
          <a:blip r:embed="rId4"/>
          <a:stretch>
            <a:fillRect/>
          </a:stretch>
        </p:blipFill>
        <p:spPr>
          <a:xfrm>
            <a:off x="6384000" y="4536082"/>
            <a:ext cx="5015678" cy="1363778"/>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3E1DC-FE39-2485-9C0A-7658EE76BC2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B6CE30F-D541-7EEB-4458-5CC362075F8F}"/>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32E6089-823F-C825-5D81-8CD7688189D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D46D21CB-4041-2FE6-823B-33A86359D8C8}"/>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FD01C85-7C41-8E96-772F-341F5C67D72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2F2AB1E-BAAA-84F6-1472-1604D61C2AB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F476277-2000-AA6A-1BE9-554EF94860C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100</a:t>
            </a:fld>
            <a:endParaRPr lang="zh-HK" altLang="en-US" sz="1600" dirty="0">
              <a:solidFill>
                <a:schemeClr val="bg1"/>
              </a:solidFill>
            </a:endParaRPr>
          </a:p>
        </p:txBody>
      </p:sp>
      <p:sp>
        <p:nvSpPr>
          <p:cNvPr id="5" name="文本框 4">
            <a:extLst>
              <a:ext uri="{FF2B5EF4-FFF2-40B4-BE49-F238E27FC236}">
                <a16:creationId xmlns:a16="http://schemas.microsoft.com/office/drawing/2014/main" id="{D5530D4B-F7E6-D3ED-BD22-D00B351B734B}"/>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Ablation Study</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26BC9E1D-AC9E-FF59-137F-86E882F81CCF}"/>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9D124E6C-7223-E8E9-BD51-E356DCB9BE63}"/>
              </a:ext>
            </a:extLst>
          </p:cNvPr>
          <p:cNvPicPr>
            <a:picLocks noChangeAspect="1"/>
          </p:cNvPicPr>
          <p:nvPr/>
        </p:nvPicPr>
        <p:blipFill>
          <a:blip r:embed="rId5"/>
          <a:stretch>
            <a:fillRect/>
          </a:stretch>
        </p:blipFill>
        <p:spPr>
          <a:xfrm>
            <a:off x="1068000" y="1652431"/>
            <a:ext cx="10056000" cy="4273415"/>
          </a:xfrm>
          <a:prstGeom prst="rect">
            <a:avLst/>
          </a:prstGeom>
        </p:spPr>
      </p:pic>
    </p:spTree>
    <p:extLst>
      <p:ext uri="{BB962C8B-B14F-4D97-AF65-F5344CB8AC3E}">
        <p14:creationId xmlns:p14="http://schemas.microsoft.com/office/powerpoint/2010/main" val="156744504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E6C2A-6C4C-4676-C2F3-2F25E5DCFBA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DB542EC-17B8-123E-DF3D-DA0DD9D2D38B}"/>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7D0BCB3-B769-DAAB-ACF5-ECD27C4D060F}"/>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6EE8E77-F8DE-5292-8F8F-15F2A9467B08}"/>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BCF2A3F9-431B-506E-C523-9EE3DCD5AAB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A76573C-495C-F388-F3DE-30DDD426A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80217A0-CD75-B47D-C18F-B2DF57EBB3E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101</a:t>
            </a:fld>
            <a:endParaRPr lang="zh-HK" altLang="en-US" sz="1600" dirty="0">
              <a:solidFill>
                <a:schemeClr val="bg1"/>
              </a:solidFill>
            </a:endParaRPr>
          </a:p>
        </p:txBody>
      </p:sp>
      <p:sp>
        <p:nvSpPr>
          <p:cNvPr id="5" name="文本框 4">
            <a:extLst>
              <a:ext uri="{FF2B5EF4-FFF2-40B4-BE49-F238E27FC236}">
                <a16:creationId xmlns:a16="http://schemas.microsoft.com/office/drawing/2014/main" id="{B5C3CB87-621B-09BB-6196-982E3162A5EF}"/>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Execution Time Analysis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5DC657A6-D879-5420-2DA2-7E5773DD9921}"/>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0CA19157-6388-EB10-7625-5A1C46B108CE}"/>
              </a:ext>
            </a:extLst>
          </p:cNvPr>
          <p:cNvPicPr>
            <a:picLocks noChangeAspect="1"/>
          </p:cNvPicPr>
          <p:nvPr/>
        </p:nvPicPr>
        <p:blipFill>
          <a:blip r:embed="rId5"/>
          <a:stretch>
            <a:fillRect/>
          </a:stretch>
        </p:blipFill>
        <p:spPr>
          <a:xfrm>
            <a:off x="3288000" y="1749767"/>
            <a:ext cx="5695374" cy="4383518"/>
          </a:xfrm>
          <a:prstGeom prst="rect">
            <a:avLst/>
          </a:prstGeom>
        </p:spPr>
      </p:pic>
    </p:spTree>
    <p:extLst>
      <p:ext uri="{BB962C8B-B14F-4D97-AF65-F5344CB8AC3E}">
        <p14:creationId xmlns:p14="http://schemas.microsoft.com/office/powerpoint/2010/main" val="111041474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102</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103</a:t>
            </a:fld>
            <a:endParaRPr lang="zh-HK" altLang="en-US" sz="1600" dirty="0">
              <a:solidFill>
                <a:schemeClr val="bg1"/>
              </a:solidFill>
            </a:endParaRPr>
          </a:p>
        </p:txBody>
      </p:sp>
      <p:sp>
        <p:nvSpPr>
          <p:cNvPr id="4" name="矩形 3">
            <a:extLst>
              <a:ext uri="{FF2B5EF4-FFF2-40B4-BE49-F238E27FC236}">
                <a16:creationId xmlns:a16="http://schemas.microsoft.com/office/drawing/2014/main" id="{1408D394-3ED6-32A0-C53E-68A7CC0E9778}"/>
              </a:ext>
            </a:extLst>
          </p:cNvPr>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1292F043-BCE5-96AE-4C80-470CF2AD15F1}"/>
              </a:ext>
            </a:extLst>
          </p:cNvPr>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BDE4975B-B438-906E-7789-9EFF1543B794}"/>
              </a:ext>
            </a:extLst>
          </p:cNvPr>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337EEFCC-8ABD-5CA2-A1E8-FDBFB1B471BC}"/>
              </a:ext>
            </a:extLst>
          </p:cNvPr>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7CE4E6D7-DD9F-3561-BAB6-AE2F9F72544F}"/>
              </a:ext>
            </a:extLst>
          </p:cNvPr>
          <p:cNvSpPr txBox="1"/>
          <p:nvPr/>
        </p:nvSpPr>
        <p:spPr>
          <a:xfrm>
            <a:off x="1764397" y="3005403"/>
            <a:ext cx="8651602"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solidFill>
                  <a:srgbClr val="000000"/>
                </a:solidFill>
                <a:latin typeface="Times New Roman" panose="02020603050405020304" pitchFamily="18" charset="0"/>
                <a:cs typeface="Times New Roman" panose="02020603050405020304" pitchFamily="18" charset="0"/>
              </a:rPr>
              <a:t>Convergence &amp; Performance: </a:t>
            </a:r>
            <a:r>
              <a:rPr lang="en-US" altLang="zh-CN" sz="2000" dirty="0">
                <a:solidFill>
                  <a:srgbClr val="000000"/>
                </a:solidFill>
                <a:latin typeface="Times New Roman" panose="02020603050405020304" pitchFamily="18" charset="0"/>
                <a:cs typeface="Times New Roman" panose="02020603050405020304" pitchFamily="18" charset="0"/>
              </a:rPr>
              <a:t>The orthogonal projection-based update mechanism ensures stable convergence and maintains high policy performance under attack, outperforming non-robust baselines across diverse tasks.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6446892-BD8A-E173-EF6E-6A651436E778}"/>
              </a:ext>
            </a:extLst>
          </p:cNvPr>
          <p:cNvSpPr txBox="1"/>
          <p:nvPr/>
        </p:nvSpPr>
        <p:spPr>
          <a:xfrm>
            <a:off x="1759806" y="1024380"/>
            <a:ext cx="8639998" cy="142199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b="1" dirty="0">
                <a:solidFill>
                  <a:srgbClr val="000000"/>
                </a:solidFill>
                <a:effectLst/>
                <a:latin typeface="Times New Roman" panose="02020603050405020304" pitchFamily="18" charset="0"/>
                <a:cs typeface="Times New Roman" panose="02020603050405020304" pitchFamily="18" charset="0"/>
              </a:rPr>
              <a:t>Robust Mean-Field Learning: </a:t>
            </a:r>
            <a:r>
              <a:rPr lang="en-US" altLang="zh-CN" sz="2000" dirty="0">
                <a:solidFill>
                  <a:srgbClr val="000000"/>
                </a:solidFill>
                <a:effectLst/>
                <a:latin typeface="Times New Roman" panose="02020603050405020304" pitchFamily="18" charset="0"/>
                <a:cs typeface="Times New Roman" panose="02020603050405020304" pitchFamily="18" charset="0"/>
              </a:rPr>
              <a:t>RoMFAC enhances robustness by modeling adversarial perturbations directly into the learning process, ensuring stability even when agents receive corrupted state inputs.</a:t>
            </a:r>
            <a:endParaRPr lang="zh-CN" altLang="en-US" sz="20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A863F3F7-1CC5-32D0-625B-66168F53A4A9}"/>
              </a:ext>
            </a:extLst>
          </p:cNvPr>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0AC4AAD-EEDB-3B2B-33E8-BD98A0A45111}"/>
              </a:ext>
            </a:extLst>
          </p:cNvPr>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902BB5D4-8F7A-0118-D683-ACE16BC1C68F}"/>
              </a:ext>
            </a:extLst>
          </p:cNvPr>
          <p:cNvSpPr txBox="1"/>
          <p:nvPr/>
        </p:nvSpPr>
        <p:spPr>
          <a:xfrm>
            <a:off x="1806391" y="4897223"/>
            <a:ext cx="8651602"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solidFill>
                  <a:srgbClr val="000000"/>
                </a:solidFill>
                <a:latin typeface="Times New Roman" panose="02020603050405020304" pitchFamily="18" charset="0"/>
                <a:cs typeface="Times New Roman" panose="02020603050405020304" pitchFamily="18" charset="0"/>
              </a:rPr>
              <a:t>Generalizability &amp; Applications: </a:t>
            </a:r>
            <a:r>
              <a:rPr lang="en-US" altLang="zh-CN" sz="2000" dirty="0">
                <a:solidFill>
                  <a:srgbClr val="000000"/>
                </a:solidFill>
                <a:latin typeface="Times New Roman" panose="02020603050405020304" pitchFamily="18" charset="0"/>
                <a:cs typeface="Times New Roman" panose="02020603050405020304" pitchFamily="18" charset="0"/>
              </a:rPr>
              <a:t>RoMFAC is broadly applicable to many-agent systems vulnerable to input corruption. Future work can extend this to communication disturbances and non-Markovian adversarial models.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FC3BF-C290-D4C4-C4DA-0049D0DE535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6C262A8-CF2E-3D45-A8D9-01E7F8911934}"/>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05527BC-C967-8634-6F5B-326443C1562C}"/>
              </a:ext>
            </a:extLst>
          </p:cNvPr>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Job’s not finished</a:t>
            </a:r>
            <a:r>
              <a:rPr lang="zh-CN" altLang="en-US"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a:extLst>
              <a:ext uri="{FF2B5EF4-FFF2-40B4-BE49-F238E27FC236}">
                <a16:creationId xmlns:a16="http://schemas.microsoft.com/office/drawing/2014/main" id="{A3FCB01D-EBE3-DD25-BF9D-7A093499508B}"/>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18359FE3-0304-7C15-6A74-6D58C35A2F2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48F6B943-6C8D-147B-6ECB-B7D5EAFCB83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E38FE3E0-D471-2F23-CAC6-206F0B50AEB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104</a:t>
            </a:fld>
            <a:endParaRPr lang="zh-HK" altLang="en-US" sz="1600" dirty="0">
              <a:solidFill>
                <a:schemeClr val="bg1"/>
              </a:solidFill>
            </a:endParaRPr>
          </a:p>
        </p:txBody>
      </p:sp>
      <p:pic>
        <p:nvPicPr>
          <p:cNvPr id="2" name="图片 1">
            <a:extLst>
              <a:ext uri="{FF2B5EF4-FFF2-40B4-BE49-F238E27FC236}">
                <a16:creationId xmlns:a16="http://schemas.microsoft.com/office/drawing/2014/main" id="{FEF892E9-2F52-4D60-F011-226DD2DD02D2}"/>
              </a:ext>
            </a:extLst>
          </p:cNvPr>
          <p:cNvPicPr>
            <a:picLocks noChangeAspect="1"/>
          </p:cNvPicPr>
          <p:nvPr/>
        </p:nvPicPr>
        <p:blipFill>
          <a:blip r:embed="rId3"/>
          <a:srcRect t="22047" b="46457"/>
          <a:stretch/>
        </p:blipFill>
        <p:spPr>
          <a:xfrm>
            <a:off x="264000" y="792603"/>
            <a:ext cx="1800000" cy="1231742"/>
          </a:xfrm>
          <a:prstGeom prst="rect">
            <a:avLst/>
          </a:prstGeom>
        </p:spPr>
      </p:pic>
      <p:sp>
        <p:nvSpPr>
          <p:cNvPr id="3" name="文本框 2">
            <a:extLst>
              <a:ext uri="{FF2B5EF4-FFF2-40B4-BE49-F238E27FC236}">
                <a16:creationId xmlns:a16="http://schemas.microsoft.com/office/drawing/2014/main" id="{E9B0AB15-51D7-A44C-3676-D0D761880831}"/>
              </a:ext>
            </a:extLst>
          </p:cNvPr>
          <p:cNvSpPr txBox="1"/>
          <p:nvPr/>
        </p:nvSpPr>
        <p:spPr>
          <a:xfrm>
            <a:off x="2136000" y="1125000"/>
            <a:ext cx="8926199"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Five Papers, All About Representation — Coincidence or Destiny?</a:t>
            </a:r>
          </a:p>
        </p:txBody>
      </p:sp>
      <p:sp>
        <p:nvSpPr>
          <p:cNvPr id="6" name="文本框 5">
            <a:extLst>
              <a:ext uri="{FF2B5EF4-FFF2-40B4-BE49-F238E27FC236}">
                <a16:creationId xmlns:a16="http://schemas.microsoft.com/office/drawing/2014/main" id="{F1F2C716-3FD8-4FEA-F27E-0ED44D62E8E1}"/>
              </a:ext>
            </a:extLst>
          </p:cNvPr>
          <p:cNvSpPr txBox="1"/>
          <p:nvPr/>
        </p:nvSpPr>
        <p:spPr>
          <a:xfrm>
            <a:off x="1272000" y="2555846"/>
            <a:ext cx="9648000" cy="16879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Representation is the Foundation of Generalization and Robustness.</a:t>
            </a:r>
          </a:p>
          <a:p>
            <a:pPr>
              <a:lnSpc>
                <a:spcPct val="150000"/>
              </a:lnSpc>
            </a:pPr>
            <a:endParaRPr lang="en-US" altLang="zh-CN" sz="2400"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Structure-Aware Learning Enables Scalable Coordination.</a:t>
            </a:r>
          </a:p>
        </p:txBody>
      </p:sp>
      <p:sp>
        <p:nvSpPr>
          <p:cNvPr id="8" name="文本框 7">
            <a:extLst>
              <a:ext uri="{FF2B5EF4-FFF2-40B4-BE49-F238E27FC236}">
                <a16:creationId xmlns:a16="http://schemas.microsoft.com/office/drawing/2014/main" id="{68750B36-04CA-D63C-43CA-7A0F0F9653D7}"/>
              </a:ext>
            </a:extLst>
          </p:cNvPr>
          <p:cNvSpPr txBox="1"/>
          <p:nvPr/>
        </p:nvSpPr>
        <p:spPr>
          <a:xfrm>
            <a:off x="1272000" y="4775311"/>
            <a:ext cx="9648000" cy="579967"/>
          </a:xfrm>
          <a:prstGeom prst="rect">
            <a:avLst/>
          </a:prstGeom>
          <a:noFill/>
        </p:spPr>
        <p:txBody>
          <a:bodyPr wrap="square" rtlCol="0">
            <a:spAutoFit/>
          </a:bodyPr>
          <a:lstStyle/>
          <a:p>
            <a:pPr algn="ctr">
              <a:lnSpc>
                <a:spcPct val="150000"/>
              </a:lnSpc>
            </a:pPr>
            <a:r>
              <a:rPr lang="en-US" altLang="zh-CN" sz="2400" b="1" dirty="0">
                <a:latin typeface="Times New Roman" panose="02020603050405020304" pitchFamily="18" charset="0"/>
                <a:cs typeface="Times New Roman" panose="02020603050405020304" pitchFamily="18" charset="0"/>
              </a:rPr>
              <a:t>Meta Learning &amp; Mult-task &amp; Large-scale &amp; Robust Control  </a:t>
            </a:r>
          </a:p>
        </p:txBody>
      </p:sp>
      <p:sp>
        <p:nvSpPr>
          <p:cNvPr id="10" name="文本框 9">
            <a:extLst>
              <a:ext uri="{FF2B5EF4-FFF2-40B4-BE49-F238E27FC236}">
                <a16:creationId xmlns:a16="http://schemas.microsoft.com/office/drawing/2014/main" id="{3DCAF255-4957-E0A8-98F7-53607F0A4130}"/>
              </a:ext>
            </a:extLst>
          </p:cNvPr>
          <p:cNvSpPr txBox="1"/>
          <p:nvPr/>
        </p:nvSpPr>
        <p:spPr>
          <a:xfrm>
            <a:off x="1272000" y="5549751"/>
            <a:ext cx="9648000" cy="579967"/>
          </a:xfrm>
          <a:prstGeom prst="rect">
            <a:avLst/>
          </a:prstGeom>
          <a:noFill/>
        </p:spPr>
        <p:txBody>
          <a:bodyPr wrap="square" rtlCol="0">
            <a:spAutoFit/>
          </a:bodyPr>
          <a:lstStyle/>
          <a:p>
            <a:pPr algn="ctr">
              <a:lnSpc>
                <a:spcPct val="150000"/>
              </a:lnSpc>
            </a:pPr>
            <a:r>
              <a:rPr lang="en-US" altLang="zh-CN" sz="2400" b="1" dirty="0">
                <a:latin typeface="Times New Roman" panose="02020603050405020304" pitchFamily="18" charset="0"/>
                <a:cs typeface="Times New Roman" panose="02020603050405020304" pitchFamily="18" charset="0"/>
              </a:rPr>
              <a:t>Backed by Solid Theory and Tons of Experiments!</a:t>
            </a:r>
          </a:p>
        </p:txBody>
      </p:sp>
    </p:spTree>
    <p:extLst>
      <p:ext uri="{BB962C8B-B14F-4D97-AF65-F5344CB8AC3E}">
        <p14:creationId xmlns:p14="http://schemas.microsoft.com/office/powerpoint/2010/main" val="4128822620"/>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F274C-88CE-BF2D-C342-9F7CA82F76C4}"/>
            </a:ext>
          </a:extLst>
        </p:cNvPr>
        <p:cNvGrpSpPr/>
        <p:nvPr/>
      </p:nvGrpSpPr>
      <p:grpSpPr>
        <a:xfrm>
          <a:off x="0" y="0"/>
          <a:ext cx="0" cy="0"/>
          <a:chOff x="0" y="0"/>
          <a:chExt cx="0" cy="0"/>
        </a:xfrm>
      </p:grpSpPr>
      <p:grpSp>
        <p:nvGrpSpPr>
          <p:cNvPr id="20" name="组合 19">
            <a:extLst>
              <a:ext uri="{FF2B5EF4-FFF2-40B4-BE49-F238E27FC236}">
                <a16:creationId xmlns:a16="http://schemas.microsoft.com/office/drawing/2014/main" id="{8DE089A7-D49D-5F02-AD62-F471DBA9809F}"/>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B6C1B5D0-3E95-FBA8-AC8F-2D950954B59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1F4F2125-CCA3-DC51-2D61-BC46F88D5D8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891B5B9F-4EA8-5A6E-CBDA-06424C801FB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105</a:t>
            </a:fld>
            <a:endParaRPr lang="zh-HK" altLang="en-US" sz="1600" dirty="0">
              <a:solidFill>
                <a:schemeClr val="bg1"/>
              </a:solidFill>
            </a:endParaRPr>
          </a:p>
        </p:txBody>
      </p:sp>
      <p:pic>
        <p:nvPicPr>
          <p:cNvPr id="4" name="图片 3">
            <a:extLst>
              <a:ext uri="{FF2B5EF4-FFF2-40B4-BE49-F238E27FC236}">
                <a16:creationId xmlns:a16="http://schemas.microsoft.com/office/drawing/2014/main" id="{68913758-9954-E946-265F-2F88541F7376}"/>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5" name="矩形 4">
            <a:extLst>
              <a:ext uri="{FF2B5EF4-FFF2-40B4-BE49-F238E27FC236}">
                <a16:creationId xmlns:a16="http://schemas.microsoft.com/office/drawing/2014/main" id="{D1155870-3302-3998-807D-F8153D605937}"/>
              </a:ext>
            </a:extLst>
          </p:cNvPr>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342920399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A064-E318-95FC-88A1-CD0866DB8651}"/>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5D9B2F9-FEE1-8F59-2191-87984E127756}"/>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F80FE172-0517-C480-1337-266F4BF277DE}"/>
              </a:ext>
            </a:extLst>
          </p:cNvPr>
          <p:cNvSpPr txBox="1"/>
          <p:nvPr/>
        </p:nvSpPr>
        <p:spPr>
          <a:xfrm>
            <a:off x="660640" y="1067135"/>
            <a:ext cx="579536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MIO-Based Global-to-Local Training Scheme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6452A59F-80E7-8DBF-2E98-BB4E0C19614D}"/>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2DA5F7A0-CCED-8EB2-E92D-651B3B9DA9B4}"/>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6E2BFFF8-B683-D1D9-D253-A66C0D84E42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2402AA9-0404-E5BC-BF1E-FFF60B05464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8B923F26-B2A2-9882-D12F-99BF873E79B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11</a:t>
            </a:fld>
            <a:endParaRPr lang="zh-HK" altLang="en-US" sz="1600" dirty="0">
              <a:solidFill>
                <a:schemeClr val="bg1"/>
              </a:solidFill>
            </a:endParaRPr>
          </a:p>
        </p:txBody>
      </p:sp>
      <p:sp>
        <p:nvSpPr>
          <p:cNvPr id="27" name="矩形 26">
            <a:extLst>
              <a:ext uri="{FF2B5EF4-FFF2-40B4-BE49-F238E27FC236}">
                <a16:creationId xmlns:a16="http://schemas.microsoft.com/office/drawing/2014/main" id="{EE4EB762-BA87-33A2-DA33-C9FF32D429E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E5BB02FC-C0BE-44CD-9F6D-8E6337098B94}"/>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3" name="文本框 2">
            <a:extLst>
              <a:ext uri="{FF2B5EF4-FFF2-40B4-BE49-F238E27FC236}">
                <a16:creationId xmlns:a16="http://schemas.microsoft.com/office/drawing/2014/main" id="{A65EFA70-7EB2-A2B0-8721-5DADBA4ECEC8}"/>
              </a:ext>
            </a:extLst>
          </p:cNvPr>
          <p:cNvSpPr txBox="1"/>
          <p:nvPr/>
        </p:nvSpPr>
        <p:spPr>
          <a:xfrm>
            <a:off x="408000" y="1781931"/>
            <a:ext cx="6264000" cy="1938992"/>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Global Inference:</a:t>
            </a:r>
          </a:p>
          <a:p>
            <a:r>
              <a:rPr lang="en-US" altLang="zh-CN" sz="2000" dirty="0">
                <a:latin typeface="Times New Roman" panose="02020603050405020304" pitchFamily="18" charset="0"/>
                <a:cs typeface="Times New Roman" panose="02020603050405020304" pitchFamily="18" charset="0"/>
              </a:rPr>
              <a:t>Use InfoNCE loss to maximize mutual information I(z; c) between the global representation and context.</a:t>
            </a:r>
          </a:p>
          <a:p>
            <a:r>
              <a:rPr lang="en-US" altLang="zh-CN" sz="2000" b="1" dirty="0">
                <a:latin typeface="Times New Roman" panose="02020603050405020304" pitchFamily="18" charset="0"/>
                <a:cs typeface="Times New Roman" panose="02020603050405020304" pitchFamily="18" charset="0"/>
              </a:rPr>
              <a:t>Local Inference:</a:t>
            </a:r>
          </a:p>
          <a:p>
            <a:r>
              <a:rPr lang="en-US" altLang="zh-CN" sz="2000" dirty="0">
                <a:latin typeface="Times New Roman" panose="02020603050405020304" pitchFamily="18" charset="0"/>
                <a:cs typeface="Times New Roman" panose="02020603050405020304" pitchFamily="18" charset="0"/>
              </a:rPr>
              <a:t>Use conditional mutual information reduction to minimize the gap between zᵢ and z given context c.</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DE6DDB22-C140-8402-8063-E8BE1B5B57BE}"/>
              </a:ext>
            </a:extLst>
          </p:cNvPr>
          <p:cNvPicPr>
            <a:picLocks noChangeAspect="1"/>
          </p:cNvPicPr>
          <p:nvPr/>
        </p:nvPicPr>
        <p:blipFill>
          <a:blip r:embed="rId3"/>
          <a:stretch>
            <a:fillRect/>
          </a:stretch>
        </p:blipFill>
        <p:spPr>
          <a:xfrm>
            <a:off x="6811979" y="1891607"/>
            <a:ext cx="5106351" cy="4017319"/>
          </a:xfrm>
          <a:prstGeom prst="rect">
            <a:avLst/>
          </a:prstGeom>
        </p:spPr>
      </p:pic>
      <p:pic>
        <p:nvPicPr>
          <p:cNvPr id="15" name="图片 14">
            <a:extLst>
              <a:ext uri="{FF2B5EF4-FFF2-40B4-BE49-F238E27FC236}">
                <a16:creationId xmlns:a16="http://schemas.microsoft.com/office/drawing/2014/main" id="{5D465E93-673F-ED2B-470C-CA3061BA4A9E}"/>
              </a:ext>
            </a:extLst>
          </p:cNvPr>
          <p:cNvPicPr>
            <a:picLocks noChangeAspect="1"/>
          </p:cNvPicPr>
          <p:nvPr/>
        </p:nvPicPr>
        <p:blipFill>
          <a:blip r:embed="rId4"/>
          <a:stretch>
            <a:fillRect/>
          </a:stretch>
        </p:blipFill>
        <p:spPr>
          <a:xfrm>
            <a:off x="703887" y="3848522"/>
            <a:ext cx="4311798" cy="499260"/>
          </a:xfrm>
          <a:prstGeom prst="rect">
            <a:avLst/>
          </a:prstGeom>
        </p:spPr>
      </p:pic>
      <p:pic>
        <p:nvPicPr>
          <p:cNvPr id="17" name="图片 16">
            <a:extLst>
              <a:ext uri="{FF2B5EF4-FFF2-40B4-BE49-F238E27FC236}">
                <a16:creationId xmlns:a16="http://schemas.microsoft.com/office/drawing/2014/main" id="{FE099414-35F5-CBDA-8E3C-B47BD4C0B6F5}"/>
              </a:ext>
            </a:extLst>
          </p:cNvPr>
          <p:cNvPicPr>
            <a:picLocks noChangeAspect="1"/>
          </p:cNvPicPr>
          <p:nvPr/>
        </p:nvPicPr>
        <p:blipFill>
          <a:blip r:embed="rId5"/>
          <a:stretch>
            <a:fillRect/>
          </a:stretch>
        </p:blipFill>
        <p:spPr>
          <a:xfrm>
            <a:off x="940813" y="4517923"/>
            <a:ext cx="4084217" cy="1547702"/>
          </a:xfrm>
          <a:prstGeom prst="rect">
            <a:avLst/>
          </a:prstGeom>
        </p:spPr>
      </p:pic>
    </p:spTree>
    <p:extLst>
      <p:ext uri="{BB962C8B-B14F-4D97-AF65-F5344CB8AC3E}">
        <p14:creationId xmlns:p14="http://schemas.microsoft.com/office/powerpoint/2010/main" val="234159080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F3D08-85AE-CEAD-F0B0-A73516D690CA}"/>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2B94867-6AC1-C4E0-61CD-A4C843B023A4}"/>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5F70BFB-9553-AD40-E4D0-FEA8D18126ED}"/>
              </a:ext>
            </a:extLst>
          </p:cNvPr>
          <p:cNvSpPr txBox="1"/>
          <p:nvPr/>
        </p:nvSpPr>
        <p:spPr>
          <a:xfrm>
            <a:off x="660640" y="1067135"/>
            <a:ext cx="579536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MIO-Based Global-to-Local Training Scheme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AC815405-B073-21DE-6AEE-29C46D86E43F}"/>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DD485DF8-F043-9C1F-D8D8-860EBB240FB2}"/>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E1723BD7-5627-BAF8-C906-21ACD599F62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6668C310-74CF-D7D7-54D4-8F04E1AF28E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592E54EC-BA0D-DB00-3871-F19916FB30D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12</a:t>
            </a:fld>
            <a:endParaRPr lang="zh-HK" altLang="en-US" sz="1600" dirty="0">
              <a:solidFill>
                <a:schemeClr val="bg1"/>
              </a:solidFill>
            </a:endParaRPr>
          </a:p>
        </p:txBody>
      </p:sp>
      <p:sp>
        <p:nvSpPr>
          <p:cNvPr id="27" name="矩形 26">
            <a:extLst>
              <a:ext uri="{FF2B5EF4-FFF2-40B4-BE49-F238E27FC236}">
                <a16:creationId xmlns:a16="http://schemas.microsoft.com/office/drawing/2014/main" id="{1D65C13E-AC86-5AF1-3F00-206A3515101F}"/>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AC645D56-A9BB-C159-7304-F80C08E10F7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8" name="图片 7">
            <a:extLst>
              <a:ext uri="{FF2B5EF4-FFF2-40B4-BE49-F238E27FC236}">
                <a16:creationId xmlns:a16="http://schemas.microsoft.com/office/drawing/2014/main" id="{969EE64C-3191-30C6-B842-D1FD87497AC9}"/>
              </a:ext>
            </a:extLst>
          </p:cNvPr>
          <p:cNvPicPr>
            <a:picLocks noChangeAspect="1"/>
          </p:cNvPicPr>
          <p:nvPr/>
        </p:nvPicPr>
        <p:blipFill>
          <a:blip r:embed="rId3"/>
          <a:stretch>
            <a:fillRect/>
          </a:stretch>
        </p:blipFill>
        <p:spPr>
          <a:xfrm>
            <a:off x="664420" y="2029495"/>
            <a:ext cx="3458057" cy="3872817"/>
          </a:xfrm>
          <a:prstGeom prst="rect">
            <a:avLst/>
          </a:prstGeom>
        </p:spPr>
      </p:pic>
      <p:pic>
        <p:nvPicPr>
          <p:cNvPr id="14" name="图片 13">
            <a:extLst>
              <a:ext uri="{FF2B5EF4-FFF2-40B4-BE49-F238E27FC236}">
                <a16:creationId xmlns:a16="http://schemas.microsoft.com/office/drawing/2014/main" id="{5BA7F022-0CAE-84B3-B430-9B8FA36917C9}"/>
              </a:ext>
            </a:extLst>
          </p:cNvPr>
          <p:cNvPicPr>
            <a:picLocks noChangeAspect="1"/>
          </p:cNvPicPr>
          <p:nvPr/>
        </p:nvPicPr>
        <p:blipFill>
          <a:blip r:embed="rId4"/>
          <a:stretch>
            <a:fillRect/>
          </a:stretch>
        </p:blipFill>
        <p:spPr>
          <a:xfrm>
            <a:off x="4291521" y="2853000"/>
            <a:ext cx="4259165" cy="1407045"/>
          </a:xfrm>
          <a:prstGeom prst="rect">
            <a:avLst/>
          </a:prstGeom>
        </p:spPr>
      </p:pic>
      <p:pic>
        <p:nvPicPr>
          <p:cNvPr id="18" name="图片 17">
            <a:extLst>
              <a:ext uri="{FF2B5EF4-FFF2-40B4-BE49-F238E27FC236}">
                <a16:creationId xmlns:a16="http://schemas.microsoft.com/office/drawing/2014/main" id="{C447580F-0626-10EB-6E92-967C5B5A70BA}"/>
              </a:ext>
            </a:extLst>
          </p:cNvPr>
          <p:cNvPicPr>
            <a:picLocks noChangeAspect="1"/>
          </p:cNvPicPr>
          <p:nvPr/>
        </p:nvPicPr>
        <p:blipFill>
          <a:blip r:embed="rId5"/>
          <a:stretch>
            <a:fillRect/>
          </a:stretch>
        </p:blipFill>
        <p:spPr>
          <a:xfrm>
            <a:off x="8708662" y="1973203"/>
            <a:ext cx="3336042" cy="3872817"/>
          </a:xfrm>
          <a:prstGeom prst="rect">
            <a:avLst/>
          </a:prstGeom>
        </p:spPr>
      </p:pic>
    </p:spTree>
    <p:extLst>
      <p:ext uri="{BB962C8B-B14F-4D97-AF65-F5344CB8AC3E}">
        <p14:creationId xmlns:p14="http://schemas.microsoft.com/office/powerpoint/2010/main" val="388796381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34DB-EA7D-6F36-2C61-385D9CC4510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C08BC7B-12DD-A82D-7962-1FE1D1773BF6}"/>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F202BD6C-6DB1-B791-4DAC-EBFD0D29CF77}"/>
              </a:ext>
            </a:extLst>
          </p:cNvPr>
          <p:cNvSpPr txBox="1"/>
          <p:nvPr/>
        </p:nvSpPr>
        <p:spPr>
          <a:xfrm>
            <a:off x="660640" y="1067135"/>
            <a:ext cx="6947360" cy="400110"/>
          </a:xfrm>
          <a:prstGeom prst="rect">
            <a:avLst/>
          </a:prstGeom>
          <a:noFill/>
        </p:spPr>
        <p:txBody>
          <a:bodyPr wrap="square" rtlCol="0" anchor="t">
            <a:spAutoFit/>
          </a:bodyPr>
          <a:lstStyle/>
          <a:p>
            <a:r>
              <a:rPr lang="fr-FR" altLang="zh-CN" sz="2000" b="1" dirty="0">
                <a:solidFill>
                  <a:srgbClr val="0174AB"/>
                </a:solidFill>
                <a:latin typeface="Arial" panose="020B0604020202020204" pitchFamily="34" charset="0"/>
                <a:cs typeface="Arial" panose="020B0604020202020204" pitchFamily="34" charset="0"/>
              </a:rPr>
              <a:t>Permutation-Invariant Attention Module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CCA931F9-EB17-1481-506A-A231D7B13198}"/>
              </a:ext>
            </a:extLst>
          </p:cNvPr>
          <p:cNvCxnSpPr/>
          <p:nvPr/>
        </p:nvCxnSpPr>
        <p:spPr>
          <a:xfrm>
            <a:off x="660640" y="1427180"/>
            <a:ext cx="1004336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4C079EF9-4C09-7B01-0082-D4F5E5C3FA0C}"/>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9B6E51FA-5EE1-7056-8A78-499AEA230CD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A451C7D-9D89-2DED-CC7B-DEAF2E9794E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6B435D6C-6919-E46F-36C7-50654708AB9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13</a:t>
            </a:fld>
            <a:endParaRPr lang="zh-HK" altLang="en-US" sz="1600" dirty="0">
              <a:solidFill>
                <a:schemeClr val="bg1"/>
              </a:solidFill>
            </a:endParaRPr>
          </a:p>
        </p:txBody>
      </p:sp>
      <p:sp>
        <p:nvSpPr>
          <p:cNvPr id="27" name="矩形 26">
            <a:extLst>
              <a:ext uri="{FF2B5EF4-FFF2-40B4-BE49-F238E27FC236}">
                <a16:creationId xmlns:a16="http://schemas.microsoft.com/office/drawing/2014/main" id="{F2ED5EFA-F34C-7ADA-7A39-ACACDB7EA3D6}"/>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A134D70-8D17-B3E0-7BB5-22541B33F8A1}"/>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3" name="文本框 2">
            <a:extLst>
              <a:ext uri="{FF2B5EF4-FFF2-40B4-BE49-F238E27FC236}">
                <a16:creationId xmlns:a16="http://schemas.microsoft.com/office/drawing/2014/main" id="{9814EAE5-8FD0-7846-9DCA-4B2CF8193FB2}"/>
              </a:ext>
            </a:extLst>
          </p:cNvPr>
          <p:cNvSpPr txBox="1"/>
          <p:nvPr/>
        </p:nvSpPr>
        <p:spPr>
          <a:xfrm>
            <a:off x="80113" y="1749392"/>
            <a:ext cx="6456252" cy="163121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Introduced to enhance robustness and scalability:</a:t>
            </a:r>
          </a:p>
          <a:p>
            <a:r>
              <a:rPr lang="en-US" altLang="zh-CN" sz="2000" b="1" dirty="0">
                <a:latin typeface="Times New Roman" panose="02020603050405020304" pitchFamily="18" charset="0"/>
                <a:cs typeface="Times New Roman" panose="02020603050405020304" pitchFamily="18" charset="0"/>
              </a:rPr>
              <a:t>Permutation-invariance: </a:t>
            </a:r>
          </a:p>
          <a:p>
            <a:r>
              <a:rPr lang="en-US" altLang="zh-CN" sz="2000" dirty="0">
                <a:latin typeface="Times New Roman" panose="02020603050405020304" pitchFamily="18" charset="0"/>
                <a:cs typeface="Times New Roman" panose="02020603050405020304" pitchFamily="18" charset="0"/>
              </a:rPr>
              <a:t>Handles variable agent/team orderings</a:t>
            </a:r>
          </a:p>
          <a:p>
            <a:r>
              <a:rPr lang="en-US" altLang="zh-CN" sz="2000" b="1" dirty="0">
                <a:latin typeface="Times New Roman" panose="02020603050405020304" pitchFamily="18" charset="0"/>
                <a:cs typeface="Times New Roman" panose="02020603050405020304" pitchFamily="18" charset="0"/>
              </a:rPr>
              <a:t>Efficient Feature Selection: </a:t>
            </a:r>
          </a:p>
          <a:p>
            <a:r>
              <a:rPr lang="en-US" altLang="zh-CN" sz="2000" dirty="0">
                <a:latin typeface="Times New Roman" panose="02020603050405020304" pitchFamily="18" charset="0"/>
                <a:cs typeface="Times New Roman" panose="02020603050405020304" pitchFamily="18" charset="0"/>
              </a:rPr>
              <a:t>Highlights task-specific transitions from noisy experience</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F28D160B-F10D-6CF9-44B3-187FC5F57400}"/>
              </a:ext>
            </a:extLst>
          </p:cNvPr>
          <p:cNvPicPr>
            <a:picLocks noChangeAspect="1"/>
          </p:cNvPicPr>
          <p:nvPr/>
        </p:nvPicPr>
        <p:blipFill>
          <a:blip r:embed="rId3"/>
          <a:stretch>
            <a:fillRect/>
          </a:stretch>
        </p:blipFill>
        <p:spPr>
          <a:xfrm>
            <a:off x="6416268" y="1706066"/>
            <a:ext cx="5487983" cy="4416519"/>
          </a:xfrm>
          <a:prstGeom prst="rect">
            <a:avLst/>
          </a:prstGeom>
        </p:spPr>
      </p:pic>
      <p:pic>
        <p:nvPicPr>
          <p:cNvPr id="14" name="图片 13">
            <a:extLst>
              <a:ext uri="{FF2B5EF4-FFF2-40B4-BE49-F238E27FC236}">
                <a16:creationId xmlns:a16="http://schemas.microsoft.com/office/drawing/2014/main" id="{6EEA4C0E-9A11-CD94-28EE-AE874E9B9C08}"/>
              </a:ext>
            </a:extLst>
          </p:cNvPr>
          <p:cNvPicPr>
            <a:picLocks noChangeAspect="1"/>
          </p:cNvPicPr>
          <p:nvPr/>
        </p:nvPicPr>
        <p:blipFill>
          <a:blip r:embed="rId4"/>
          <a:stretch>
            <a:fillRect/>
          </a:stretch>
        </p:blipFill>
        <p:spPr>
          <a:xfrm>
            <a:off x="1085953" y="3563431"/>
            <a:ext cx="4680000" cy="2559154"/>
          </a:xfrm>
          <a:prstGeom prst="rect">
            <a:avLst/>
          </a:prstGeom>
        </p:spPr>
      </p:pic>
    </p:spTree>
    <p:extLst>
      <p:ext uri="{BB962C8B-B14F-4D97-AF65-F5344CB8AC3E}">
        <p14:creationId xmlns:p14="http://schemas.microsoft.com/office/powerpoint/2010/main" val="234532542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14</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A0C2D-7215-9B2D-A95C-3819FF80CD5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5A7155F-A2D8-BF71-C216-7303ECEE907A}"/>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190F0E4-7AC7-5CAA-A16D-1D285A598CD2}"/>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20F8E6CB-DAAF-7E91-A611-0862309C127B}"/>
              </a:ext>
            </a:extLst>
          </p:cNvPr>
          <p:cNvSpPr txBox="1"/>
          <p:nvPr/>
        </p:nvSpPr>
        <p:spPr>
          <a:xfrm>
            <a:off x="480000" y="800658"/>
            <a:ext cx="6768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Comparative Evaluation &amp;  Meta Test Evaluation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C6B06ADE-7DB7-39A7-142E-7CB988F9A1A6}"/>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640D05ED-2797-7E80-4108-0388F7AFB598}"/>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F1ABCBC-D53A-73A7-6CF4-EC34DBD82F8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570C5A3D-7BDC-BEB6-F9AC-9B5175A745A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C7838A1-E5C9-1EC6-CEB0-B54BF8A7B11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15</a:t>
            </a:fld>
            <a:endParaRPr lang="zh-HK" altLang="en-US" sz="1600" dirty="0">
              <a:solidFill>
                <a:schemeClr val="bg1"/>
              </a:solidFill>
            </a:endParaRPr>
          </a:p>
        </p:txBody>
      </p:sp>
      <p:pic>
        <p:nvPicPr>
          <p:cNvPr id="4" name="图片 3">
            <a:extLst>
              <a:ext uri="{FF2B5EF4-FFF2-40B4-BE49-F238E27FC236}">
                <a16:creationId xmlns:a16="http://schemas.microsoft.com/office/drawing/2014/main" id="{6EE7DDE1-F611-3007-25D3-72B27B16AF3E}"/>
              </a:ext>
            </a:extLst>
          </p:cNvPr>
          <p:cNvPicPr>
            <a:picLocks noChangeAspect="1"/>
          </p:cNvPicPr>
          <p:nvPr/>
        </p:nvPicPr>
        <p:blipFill>
          <a:blip r:embed="rId5"/>
          <a:stretch>
            <a:fillRect/>
          </a:stretch>
        </p:blipFill>
        <p:spPr>
          <a:xfrm>
            <a:off x="120000" y="1402130"/>
            <a:ext cx="8209944" cy="1890408"/>
          </a:xfrm>
          <a:prstGeom prst="rect">
            <a:avLst/>
          </a:prstGeom>
        </p:spPr>
      </p:pic>
      <p:pic>
        <p:nvPicPr>
          <p:cNvPr id="8" name="图片 7">
            <a:extLst>
              <a:ext uri="{FF2B5EF4-FFF2-40B4-BE49-F238E27FC236}">
                <a16:creationId xmlns:a16="http://schemas.microsoft.com/office/drawing/2014/main" id="{5F28AC0C-08F9-7EDF-E880-9EAA56467A2D}"/>
              </a:ext>
            </a:extLst>
          </p:cNvPr>
          <p:cNvPicPr>
            <a:picLocks noChangeAspect="1"/>
          </p:cNvPicPr>
          <p:nvPr/>
        </p:nvPicPr>
        <p:blipFill>
          <a:blip r:embed="rId6"/>
          <a:stretch>
            <a:fillRect/>
          </a:stretch>
        </p:blipFill>
        <p:spPr>
          <a:xfrm>
            <a:off x="8646753" y="1402130"/>
            <a:ext cx="3129812" cy="5035937"/>
          </a:xfrm>
          <a:prstGeom prst="rect">
            <a:avLst/>
          </a:prstGeom>
        </p:spPr>
      </p:pic>
      <p:pic>
        <p:nvPicPr>
          <p:cNvPr id="11" name="图片 10">
            <a:extLst>
              <a:ext uri="{FF2B5EF4-FFF2-40B4-BE49-F238E27FC236}">
                <a16:creationId xmlns:a16="http://schemas.microsoft.com/office/drawing/2014/main" id="{50E07587-BF0D-FA7F-4E8A-36B5A9689E4E}"/>
              </a:ext>
            </a:extLst>
          </p:cNvPr>
          <p:cNvPicPr>
            <a:picLocks noChangeAspect="1"/>
          </p:cNvPicPr>
          <p:nvPr/>
        </p:nvPicPr>
        <p:blipFill>
          <a:blip r:embed="rId7"/>
          <a:stretch>
            <a:fillRect/>
          </a:stretch>
        </p:blipFill>
        <p:spPr>
          <a:xfrm>
            <a:off x="120000" y="3329296"/>
            <a:ext cx="3026824" cy="3197983"/>
          </a:xfrm>
          <a:prstGeom prst="rect">
            <a:avLst/>
          </a:prstGeom>
        </p:spPr>
      </p:pic>
      <p:pic>
        <p:nvPicPr>
          <p:cNvPr id="15" name="图片 14">
            <a:extLst>
              <a:ext uri="{FF2B5EF4-FFF2-40B4-BE49-F238E27FC236}">
                <a16:creationId xmlns:a16="http://schemas.microsoft.com/office/drawing/2014/main" id="{649BB7F1-1B07-1FDD-F0A8-B7EAF86D0C91}"/>
              </a:ext>
            </a:extLst>
          </p:cNvPr>
          <p:cNvPicPr>
            <a:picLocks noChangeAspect="1"/>
          </p:cNvPicPr>
          <p:nvPr/>
        </p:nvPicPr>
        <p:blipFill>
          <a:blip r:embed="rId8"/>
          <a:srcRect b="25922"/>
          <a:stretch/>
        </p:blipFill>
        <p:spPr>
          <a:xfrm>
            <a:off x="4201722" y="3399659"/>
            <a:ext cx="3279323" cy="2981341"/>
          </a:xfrm>
          <a:prstGeom prst="rect">
            <a:avLst/>
          </a:prstGeom>
        </p:spPr>
      </p:pic>
    </p:spTree>
    <p:extLst>
      <p:ext uri="{BB962C8B-B14F-4D97-AF65-F5344CB8AC3E}">
        <p14:creationId xmlns:p14="http://schemas.microsoft.com/office/powerpoint/2010/main" val="401930244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28985-D3D3-28CE-69E8-D80385C6676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F22914E-9F24-E20A-B572-7BA8AB268A5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D0BB5FE9-C7A9-56E0-26A4-DA6AE3F83C6C}"/>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D9E9C33C-F82F-BB16-46A9-6C71C6CE94C5}"/>
              </a:ext>
            </a:extLst>
          </p:cNvPr>
          <p:cNvSpPr txBox="1"/>
          <p:nvPr/>
        </p:nvSpPr>
        <p:spPr>
          <a:xfrm>
            <a:off x="480000" y="800658"/>
            <a:ext cx="10440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Visualization of Task Representation &amp; Ablation of G2L Training Scheme </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166606BD-E21C-7338-2841-447BDB19481C}"/>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E2640154-C87F-5FA4-8364-561BA1D7190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5C3F1C2-9AE4-7C0D-73D8-5C7439F0CC4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04E9AEF1-0B60-58B6-8C95-06BA7E7F97F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CD0E7D41-F604-2D13-9BD9-B3A0D2B878B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16</a:t>
            </a:fld>
            <a:endParaRPr lang="zh-HK" altLang="en-US" sz="1600" dirty="0">
              <a:solidFill>
                <a:schemeClr val="bg1"/>
              </a:solidFill>
            </a:endParaRPr>
          </a:p>
        </p:txBody>
      </p:sp>
      <p:pic>
        <p:nvPicPr>
          <p:cNvPr id="5" name="图片 4">
            <a:extLst>
              <a:ext uri="{FF2B5EF4-FFF2-40B4-BE49-F238E27FC236}">
                <a16:creationId xmlns:a16="http://schemas.microsoft.com/office/drawing/2014/main" id="{F59F5DFC-ED27-A25C-7ADF-9087B4D56034}"/>
              </a:ext>
            </a:extLst>
          </p:cNvPr>
          <p:cNvPicPr>
            <a:picLocks noChangeAspect="1"/>
          </p:cNvPicPr>
          <p:nvPr/>
        </p:nvPicPr>
        <p:blipFill>
          <a:blip r:embed="rId5"/>
          <a:stretch>
            <a:fillRect/>
          </a:stretch>
        </p:blipFill>
        <p:spPr>
          <a:xfrm>
            <a:off x="84000" y="1377356"/>
            <a:ext cx="5832000" cy="2890643"/>
          </a:xfrm>
          <a:prstGeom prst="rect">
            <a:avLst/>
          </a:prstGeom>
        </p:spPr>
      </p:pic>
      <p:pic>
        <p:nvPicPr>
          <p:cNvPr id="9" name="图片 8">
            <a:extLst>
              <a:ext uri="{FF2B5EF4-FFF2-40B4-BE49-F238E27FC236}">
                <a16:creationId xmlns:a16="http://schemas.microsoft.com/office/drawing/2014/main" id="{3B5F6468-731E-8058-6EC0-27B0282C80A6}"/>
              </a:ext>
            </a:extLst>
          </p:cNvPr>
          <p:cNvPicPr>
            <a:picLocks noChangeAspect="1"/>
          </p:cNvPicPr>
          <p:nvPr/>
        </p:nvPicPr>
        <p:blipFill>
          <a:blip r:embed="rId6"/>
          <a:stretch>
            <a:fillRect/>
          </a:stretch>
        </p:blipFill>
        <p:spPr>
          <a:xfrm>
            <a:off x="2207891" y="4376354"/>
            <a:ext cx="7548123" cy="2132207"/>
          </a:xfrm>
          <a:prstGeom prst="rect">
            <a:avLst/>
          </a:prstGeom>
        </p:spPr>
      </p:pic>
      <p:pic>
        <p:nvPicPr>
          <p:cNvPr id="11" name="图片 10">
            <a:extLst>
              <a:ext uri="{FF2B5EF4-FFF2-40B4-BE49-F238E27FC236}">
                <a16:creationId xmlns:a16="http://schemas.microsoft.com/office/drawing/2014/main" id="{5A363EE4-AA29-7196-2E2E-47FD50FF4B55}"/>
              </a:ext>
            </a:extLst>
          </p:cNvPr>
          <p:cNvPicPr>
            <a:picLocks noChangeAspect="1"/>
          </p:cNvPicPr>
          <p:nvPr/>
        </p:nvPicPr>
        <p:blipFill>
          <a:blip r:embed="rId7"/>
          <a:stretch>
            <a:fillRect/>
          </a:stretch>
        </p:blipFill>
        <p:spPr>
          <a:xfrm>
            <a:off x="6672000" y="1333513"/>
            <a:ext cx="4464000" cy="3034177"/>
          </a:xfrm>
          <a:prstGeom prst="rect">
            <a:avLst/>
          </a:prstGeom>
        </p:spPr>
      </p:pic>
    </p:spTree>
    <p:extLst>
      <p:ext uri="{BB962C8B-B14F-4D97-AF65-F5344CB8AC3E}">
        <p14:creationId xmlns:p14="http://schemas.microsoft.com/office/powerpoint/2010/main" val="11674400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BD999-643D-8170-586A-32C54BC666B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FD7A89F-A9E4-E89D-67E0-48B076AC5DF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09E64E7-52E6-D9B7-87F1-C2F1DB1DCA8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13" name="文本框 12">
            <a:extLst>
              <a:ext uri="{FF2B5EF4-FFF2-40B4-BE49-F238E27FC236}">
                <a16:creationId xmlns:a16="http://schemas.microsoft.com/office/drawing/2014/main" id="{6C27230A-AF12-9C6D-BDBD-69A22020EA56}"/>
              </a:ext>
            </a:extLst>
          </p:cNvPr>
          <p:cNvSpPr txBox="1"/>
          <p:nvPr/>
        </p:nvSpPr>
        <p:spPr>
          <a:xfrm>
            <a:off x="480000" y="800658"/>
            <a:ext cx="10440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Ablation of G2L Training Scheme &amp; Ablation of PIA Module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28E4A778-F786-6B46-5B48-7B0D999C93C9}"/>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DA31213E-FD36-A57D-21C1-23879DD948A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92862D6-F552-DEB1-AD50-89BD38FE2CB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FAEB4AE-B7C1-5712-C222-28B8A6F5AEB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89D2A2F-87F9-A399-8A85-1241D8E9512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17</a:t>
            </a:fld>
            <a:endParaRPr lang="zh-HK" altLang="en-US" sz="1600" dirty="0">
              <a:solidFill>
                <a:schemeClr val="bg1"/>
              </a:solidFill>
            </a:endParaRPr>
          </a:p>
        </p:txBody>
      </p:sp>
      <p:pic>
        <p:nvPicPr>
          <p:cNvPr id="3" name="图片 2">
            <a:extLst>
              <a:ext uri="{FF2B5EF4-FFF2-40B4-BE49-F238E27FC236}">
                <a16:creationId xmlns:a16="http://schemas.microsoft.com/office/drawing/2014/main" id="{22E42AD7-1796-0700-F424-ECDC676C4189}"/>
              </a:ext>
            </a:extLst>
          </p:cNvPr>
          <p:cNvPicPr>
            <a:picLocks noChangeAspect="1"/>
          </p:cNvPicPr>
          <p:nvPr/>
        </p:nvPicPr>
        <p:blipFill>
          <a:blip r:embed="rId5"/>
          <a:stretch>
            <a:fillRect/>
          </a:stretch>
        </p:blipFill>
        <p:spPr>
          <a:xfrm>
            <a:off x="120000" y="2495415"/>
            <a:ext cx="7632000" cy="2325161"/>
          </a:xfrm>
          <a:prstGeom prst="rect">
            <a:avLst/>
          </a:prstGeom>
        </p:spPr>
      </p:pic>
      <p:pic>
        <p:nvPicPr>
          <p:cNvPr id="6" name="图片 5">
            <a:extLst>
              <a:ext uri="{FF2B5EF4-FFF2-40B4-BE49-F238E27FC236}">
                <a16:creationId xmlns:a16="http://schemas.microsoft.com/office/drawing/2014/main" id="{E52E131F-71D9-6E1F-DA23-15930DD48D7A}"/>
              </a:ext>
            </a:extLst>
          </p:cNvPr>
          <p:cNvPicPr>
            <a:picLocks noChangeAspect="1"/>
          </p:cNvPicPr>
          <p:nvPr/>
        </p:nvPicPr>
        <p:blipFill>
          <a:blip r:embed="rId6"/>
          <a:stretch>
            <a:fillRect/>
          </a:stretch>
        </p:blipFill>
        <p:spPr>
          <a:xfrm>
            <a:off x="8058916" y="2115712"/>
            <a:ext cx="3941084" cy="3135607"/>
          </a:xfrm>
          <a:prstGeom prst="rect">
            <a:avLst/>
          </a:prstGeom>
        </p:spPr>
      </p:pic>
    </p:spTree>
    <p:extLst>
      <p:ext uri="{BB962C8B-B14F-4D97-AF65-F5344CB8AC3E}">
        <p14:creationId xmlns:p14="http://schemas.microsoft.com/office/powerpoint/2010/main" val="76746360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18</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18</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p:cNvSpPr/>
          <p:nvPr/>
        </p:nvSpPr>
        <p:spPr>
          <a:xfrm>
            <a:off x="1889751" y="1083178"/>
            <a:ext cx="8366297" cy="137973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1976111" y="82346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p:cNvSpPr/>
          <p:nvPr/>
        </p:nvSpPr>
        <p:spPr>
          <a:xfrm>
            <a:off x="1889752" y="3039324"/>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2075259" y="277960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p:cNvSpPr txBox="1"/>
          <p:nvPr/>
        </p:nvSpPr>
        <p:spPr>
          <a:xfrm>
            <a:off x="2121459" y="3121799"/>
            <a:ext cx="7949082" cy="128753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G2L Training Scheme:</a:t>
            </a:r>
            <a:r>
              <a:rPr lang="en-US" altLang="zh-CN" dirty="0"/>
              <a:t> The Global-to-Local (G2L) framework guides local task encoders to align with centralized global inference. By minimizing the conditional MI reduction, MG2L ensures robust local adaptation.</a:t>
            </a:r>
            <a:endParaRPr lang="zh-CN" altLang="en-US" dirty="0"/>
          </a:p>
        </p:txBody>
      </p:sp>
      <p:sp>
        <p:nvSpPr>
          <p:cNvPr id="14" name="文本框 13"/>
          <p:cNvSpPr txBox="1"/>
          <p:nvPr/>
        </p:nvSpPr>
        <p:spPr>
          <a:xfrm>
            <a:off x="2132624" y="1094762"/>
            <a:ext cx="8037064" cy="128753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b="1" dirty="0"/>
              <a:t>MI-Driven Inference: </a:t>
            </a:r>
            <a:r>
              <a:rPr lang="en-US" altLang="zh-CN" dirty="0"/>
              <a:t>MG2L uses mutual information to improve both global and local task representations, enabling fast and robust adaptation under partial observability.</a:t>
            </a:r>
            <a:endParaRPr lang="zh-CN" altLang="en-US" dirty="0"/>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19</a:t>
            </a:fld>
            <a:endParaRPr lang="zh-HK" altLang="en-US" sz="1600" dirty="0">
              <a:solidFill>
                <a:schemeClr val="bg1"/>
              </a:solidFill>
            </a:endParaRPr>
          </a:p>
        </p:txBody>
      </p:sp>
      <p:sp>
        <p:nvSpPr>
          <p:cNvPr id="4" name="矩形 3">
            <a:extLst>
              <a:ext uri="{FF2B5EF4-FFF2-40B4-BE49-F238E27FC236}">
                <a16:creationId xmlns:a16="http://schemas.microsoft.com/office/drawing/2014/main" id="{6B3E91D8-924B-668C-5F26-099DD313C508}"/>
              </a:ext>
            </a:extLst>
          </p:cNvPr>
          <p:cNvSpPr/>
          <p:nvPr/>
        </p:nvSpPr>
        <p:spPr>
          <a:xfrm>
            <a:off x="1889752" y="4989885"/>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E34F918D-4871-9216-23CB-E25FCF700083}"/>
              </a:ext>
            </a:extLst>
          </p:cNvPr>
          <p:cNvSpPr/>
          <p:nvPr/>
        </p:nvSpPr>
        <p:spPr>
          <a:xfrm>
            <a:off x="2075259" y="4730169"/>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A775AAB0-FDDA-C2D9-38EB-816FA3098432}"/>
              </a:ext>
            </a:extLst>
          </p:cNvPr>
          <p:cNvSpPr txBox="1"/>
          <p:nvPr/>
        </p:nvSpPr>
        <p:spPr>
          <a:xfrm>
            <a:off x="2121459" y="5072360"/>
            <a:ext cx="7949082" cy="128753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Strong Generalization &amp; Scalability: </a:t>
            </a:r>
            <a:r>
              <a:rPr lang="en-US" altLang="zh-CN" dirty="0"/>
              <a:t>MG2L demonstrates superior performance across various environments. The architecture remains effective in both small-scale and large-scale agent populations.</a:t>
            </a:r>
            <a:endParaRPr lang="zh-CN" alt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5709-9AC2-E10F-6700-95592F4410C4}"/>
            </a:ext>
          </a:extLst>
        </p:cNvPr>
        <p:cNvGrpSpPr/>
        <p:nvPr/>
      </p:nvGrpSpPr>
      <p:grpSpPr>
        <a:xfrm>
          <a:off x="0" y="0"/>
          <a:ext cx="0" cy="0"/>
          <a:chOff x="0" y="0"/>
          <a:chExt cx="0" cy="0"/>
        </a:xfrm>
      </p:grpSpPr>
      <p:grpSp>
        <p:nvGrpSpPr>
          <p:cNvPr id="22" name="组合 21">
            <a:extLst>
              <a:ext uri="{FF2B5EF4-FFF2-40B4-BE49-F238E27FC236}">
                <a16:creationId xmlns:a16="http://schemas.microsoft.com/office/drawing/2014/main" id="{D7193738-25F5-E909-F669-DFF87DEBFBE1}"/>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21790C24-24E3-5AD5-E12B-5D4F14591FC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942B7333-2184-7AB7-B606-1F874DF3DDF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0FDEA89D-10BB-FCB3-CD52-B7D8F7D8507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a:t>
            </a:fld>
            <a:endParaRPr lang="zh-HK" altLang="en-US" sz="1600" dirty="0">
              <a:solidFill>
                <a:schemeClr val="bg1"/>
              </a:solidFill>
            </a:endParaRPr>
          </a:p>
        </p:txBody>
      </p:sp>
      <p:pic>
        <p:nvPicPr>
          <p:cNvPr id="28" name="图片 27">
            <a:extLst>
              <a:ext uri="{FF2B5EF4-FFF2-40B4-BE49-F238E27FC236}">
                <a16:creationId xmlns:a16="http://schemas.microsoft.com/office/drawing/2014/main" id="{167572C0-7C23-6B9B-B8A4-3DE2380EAF80}"/>
              </a:ext>
            </a:extLst>
          </p:cNvPr>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2" name="圆角矩形 3">
            <a:extLst>
              <a:ext uri="{FF2B5EF4-FFF2-40B4-BE49-F238E27FC236}">
                <a16:creationId xmlns:a16="http://schemas.microsoft.com/office/drawing/2014/main" id="{C2B92E74-CA65-7406-AB3A-834B5177C1BA}"/>
              </a:ext>
            </a:extLst>
          </p:cNvPr>
          <p:cNvSpPr/>
          <p:nvPr/>
        </p:nvSpPr>
        <p:spPr>
          <a:xfrm>
            <a:off x="48000" y="2709192"/>
            <a:ext cx="3871664"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Meta Learning Task Representation in Multiagent Reinforcement Learning: From Global Inference to Local Inference</a:t>
            </a:r>
          </a:p>
        </p:txBody>
      </p:sp>
      <p:sp>
        <p:nvSpPr>
          <p:cNvPr id="9" name="圆角矩形 4">
            <a:extLst>
              <a:ext uri="{FF2B5EF4-FFF2-40B4-BE49-F238E27FC236}">
                <a16:creationId xmlns:a16="http://schemas.microsoft.com/office/drawing/2014/main" id="{60ACC53A-D312-4673-4ACF-06B3187F09E7}"/>
              </a:ext>
            </a:extLst>
          </p:cNvPr>
          <p:cNvSpPr/>
          <p:nvPr/>
        </p:nvSpPr>
        <p:spPr>
          <a:xfrm>
            <a:off x="4351664" y="945000"/>
            <a:ext cx="3456000"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Multi-Task Multi-Agent Reinforcement Learning With Interaction and Task Representations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0" name="圆角矩形 5">
            <a:extLst>
              <a:ext uri="{FF2B5EF4-FFF2-40B4-BE49-F238E27FC236}">
                <a16:creationId xmlns:a16="http://schemas.microsoft.com/office/drawing/2014/main" id="{54C4C5BD-05AB-4541-2761-4D37DA0959DD}"/>
              </a:ext>
            </a:extLst>
          </p:cNvPr>
          <p:cNvSpPr/>
          <p:nvPr/>
        </p:nvSpPr>
        <p:spPr>
          <a:xfrm>
            <a:off x="8229992" y="2703533"/>
            <a:ext cx="3916315"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NVIF: Neighboring Variational Information Flow for Cooperative Large-Scale Multiagent Reinforcement Learning</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1" name="圆角矩形 6">
            <a:extLst>
              <a:ext uri="{FF2B5EF4-FFF2-40B4-BE49-F238E27FC236}">
                <a16:creationId xmlns:a16="http://schemas.microsoft.com/office/drawing/2014/main" id="{BD693648-F431-FC83-242B-1EA8C44905F0}"/>
              </a:ext>
            </a:extLst>
          </p:cNvPr>
          <p:cNvSpPr/>
          <p:nvPr/>
        </p:nvSpPr>
        <p:spPr>
          <a:xfrm>
            <a:off x="1967165" y="4582770"/>
            <a:ext cx="3320500"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State-Temporal Compression in Reinforcement Learning With the Reward-Restricted Geodesic Metric</a:t>
            </a:r>
            <a:endParaRPr lang="zh-CN" altLang="en-US" sz="1400" b="1" dirty="0">
              <a:latin typeface="Arial" panose="020B0604020202020204" pitchFamily="34" charset="0"/>
              <a:cs typeface="Arial" panose="020B0604020202020204" pitchFamily="34" charset="0"/>
              <a:sym typeface="+mn-ea"/>
            </a:endParaRPr>
          </a:p>
        </p:txBody>
      </p:sp>
      <p:sp>
        <p:nvSpPr>
          <p:cNvPr id="12" name="圆角矩形 7">
            <a:extLst>
              <a:ext uri="{FF2B5EF4-FFF2-40B4-BE49-F238E27FC236}">
                <a16:creationId xmlns:a16="http://schemas.microsoft.com/office/drawing/2014/main" id="{C2D03FDA-CBF3-C38D-0BD4-1CEA03EFF91D}"/>
              </a:ext>
            </a:extLst>
          </p:cNvPr>
          <p:cNvSpPr/>
          <p:nvPr/>
        </p:nvSpPr>
        <p:spPr>
          <a:xfrm>
            <a:off x="6871664" y="4564063"/>
            <a:ext cx="3981911" cy="1260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A Robust Mean-Field Actor-Critic Reinforcement Learning Against Adversarial Perturbations on Agent States</a:t>
            </a:r>
            <a:endParaRPr lang="zh-CN" altLang="en-US" sz="1400" b="1" dirty="0">
              <a:latin typeface="Arial" panose="020B0604020202020204" pitchFamily="34" charset="0"/>
              <a:cs typeface="Arial" panose="020B0604020202020204" pitchFamily="34" charset="0"/>
              <a:sym typeface="+mn-ea"/>
            </a:endParaRPr>
          </a:p>
        </p:txBody>
      </p:sp>
      <p:sp>
        <p:nvSpPr>
          <p:cNvPr id="13" name="文本框 12">
            <a:extLst>
              <a:ext uri="{FF2B5EF4-FFF2-40B4-BE49-F238E27FC236}">
                <a16:creationId xmlns:a16="http://schemas.microsoft.com/office/drawing/2014/main" id="{58D7EEBA-CA92-D985-3B42-D9379F452B34}"/>
              </a:ext>
            </a:extLst>
          </p:cNvPr>
          <p:cNvSpPr txBox="1"/>
          <p:nvPr/>
        </p:nvSpPr>
        <p:spPr>
          <a:xfrm>
            <a:off x="1772853" y="2328940"/>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14" name="文本框 13">
            <a:extLst>
              <a:ext uri="{FF2B5EF4-FFF2-40B4-BE49-F238E27FC236}">
                <a16:creationId xmlns:a16="http://schemas.microsoft.com/office/drawing/2014/main" id="{D63B6F3D-EF49-BFA7-EF64-F6B9087A6C63}"/>
              </a:ext>
            </a:extLst>
          </p:cNvPr>
          <p:cNvSpPr txBox="1"/>
          <p:nvPr/>
        </p:nvSpPr>
        <p:spPr>
          <a:xfrm>
            <a:off x="5870105" y="545533"/>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15" name="文本框 14">
            <a:extLst>
              <a:ext uri="{FF2B5EF4-FFF2-40B4-BE49-F238E27FC236}">
                <a16:creationId xmlns:a16="http://schemas.microsoft.com/office/drawing/2014/main" id="{AD0C04C1-825A-E905-013A-53270253FE0C}"/>
              </a:ext>
            </a:extLst>
          </p:cNvPr>
          <p:cNvSpPr txBox="1"/>
          <p:nvPr/>
        </p:nvSpPr>
        <p:spPr>
          <a:xfrm>
            <a:off x="9980400" y="2309533"/>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16" name="文本框 15">
            <a:extLst>
              <a:ext uri="{FF2B5EF4-FFF2-40B4-BE49-F238E27FC236}">
                <a16:creationId xmlns:a16="http://schemas.microsoft.com/office/drawing/2014/main" id="{29A1CF3A-96C4-400D-37D0-9776A8EB83A7}"/>
              </a:ext>
            </a:extLst>
          </p:cNvPr>
          <p:cNvSpPr txBox="1"/>
          <p:nvPr/>
        </p:nvSpPr>
        <p:spPr>
          <a:xfrm>
            <a:off x="3419666" y="4183276"/>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17" name="文本框 16">
            <a:extLst>
              <a:ext uri="{FF2B5EF4-FFF2-40B4-BE49-F238E27FC236}">
                <a16:creationId xmlns:a16="http://schemas.microsoft.com/office/drawing/2014/main" id="{71669488-2B86-618B-5861-8801D7D642CF}"/>
              </a:ext>
            </a:extLst>
          </p:cNvPr>
          <p:cNvSpPr txBox="1"/>
          <p:nvPr/>
        </p:nvSpPr>
        <p:spPr>
          <a:xfrm>
            <a:off x="8654870" y="4159799"/>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cxnSp>
        <p:nvCxnSpPr>
          <p:cNvPr id="3" name="直接连接符 2">
            <a:extLst>
              <a:ext uri="{FF2B5EF4-FFF2-40B4-BE49-F238E27FC236}">
                <a16:creationId xmlns:a16="http://schemas.microsoft.com/office/drawing/2014/main" id="{CABC7C0D-189C-B572-0674-5EC2356EEC2C}"/>
              </a:ext>
            </a:extLst>
          </p:cNvPr>
          <p:cNvCxnSpPr>
            <a:cxnSpLocks/>
            <a:stCxn id="9" idx="3"/>
            <a:endCxn id="10" idx="0"/>
          </p:cNvCxnSpPr>
          <p:nvPr/>
        </p:nvCxnSpPr>
        <p:spPr>
          <a:xfrm>
            <a:off x="7807664" y="1575000"/>
            <a:ext cx="2380486" cy="112853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D3C21A7-8E4D-1FBF-6DF3-8FFD03E8E6BE}"/>
              </a:ext>
            </a:extLst>
          </p:cNvPr>
          <p:cNvCxnSpPr>
            <a:cxnSpLocks/>
            <a:stCxn id="17" idx="2"/>
            <a:endCxn id="10" idx="2"/>
          </p:cNvCxnSpPr>
          <p:nvPr/>
        </p:nvCxnSpPr>
        <p:spPr>
          <a:xfrm flipV="1">
            <a:off x="8862619" y="3963533"/>
            <a:ext cx="1325531" cy="56559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D470DF4-F220-6056-7B39-CD93A3AA45C2}"/>
              </a:ext>
            </a:extLst>
          </p:cNvPr>
          <p:cNvCxnSpPr>
            <a:cxnSpLocks/>
            <a:stCxn id="11" idx="3"/>
            <a:endCxn id="12" idx="1"/>
          </p:cNvCxnSpPr>
          <p:nvPr/>
        </p:nvCxnSpPr>
        <p:spPr>
          <a:xfrm flipV="1">
            <a:off x="5287665" y="5194063"/>
            <a:ext cx="1583999" cy="187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A61474B-7987-C7FD-5A3F-7E7B36F6D90F}"/>
              </a:ext>
            </a:extLst>
          </p:cNvPr>
          <p:cNvCxnSpPr>
            <a:cxnSpLocks/>
            <a:stCxn id="9" idx="1"/>
            <a:endCxn id="2" idx="0"/>
          </p:cNvCxnSpPr>
          <p:nvPr/>
        </p:nvCxnSpPr>
        <p:spPr>
          <a:xfrm flipH="1">
            <a:off x="1983832" y="1575000"/>
            <a:ext cx="2367832" cy="113419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F1C8867-D504-CF5C-525C-6AFF96C75773}"/>
              </a:ext>
            </a:extLst>
          </p:cNvPr>
          <p:cNvCxnSpPr>
            <a:cxnSpLocks/>
            <a:stCxn id="2" idx="2"/>
            <a:endCxn id="11" idx="0"/>
          </p:cNvCxnSpPr>
          <p:nvPr/>
        </p:nvCxnSpPr>
        <p:spPr>
          <a:xfrm>
            <a:off x="1983832" y="3969192"/>
            <a:ext cx="1643583" cy="61357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0E8E8BB-6AA0-3140-7001-E42AE2A31AD4}"/>
              </a:ext>
            </a:extLst>
          </p:cNvPr>
          <p:cNvCxnSpPr>
            <a:cxnSpLocks/>
            <a:stCxn id="9" idx="2"/>
            <a:endCxn id="2" idx="3"/>
          </p:cNvCxnSpPr>
          <p:nvPr/>
        </p:nvCxnSpPr>
        <p:spPr>
          <a:xfrm flipH="1">
            <a:off x="3919664" y="2205000"/>
            <a:ext cx="2160000" cy="113419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7E3E9DD-7471-31B9-A350-E42A6CB89157}"/>
              </a:ext>
            </a:extLst>
          </p:cNvPr>
          <p:cNvCxnSpPr>
            <a:cxnSpLocks/>
            <a:stCxn id="9" idx="2"/>
            <a:endCxn id="10" idx="1"/>
          </p:cNvCxnSpPr>
          <p:nvPr/>
        </p:nvCxnSpPr>
        <p:spPr>
          <a:xfrm>
            <a:off x="6079664" y="2205000"/>
            <a:ext cx="2150328" cy="112853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5BE9F60-3697-F0ED-A5FA-E2E6ADDF9790}"/>
              </a:ext>
            </a:extLst>
          </p:cNvPr>
          <p:cNvCxnSpPr>
            <a:cxnSpLocks/>
          </p:cNvCxnSpPr>
          <p:nvPr/>
        </p:nvCxnSpPr>
        <p:spPr>
          <a:xfrm flipV="1">
            <a:off x="9480000" y="3998465"/>
            <a:ext cx="1152000" cy="530666"/>
          </a:xfrm>
          <a:prstGeom prst="line">
            <a:avLst/>
          </a:prstGeom>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353EA60-784A-706D-7B7E-9BB9EE954E9E}"/>
              </a:ext>
            </a:extLst>
          </p:cNvPr>
          <p:cNvCxnSpPr>
            <a:cxnSpLocks/>
            <a:stCxn id="2" idx="3"/>
            <a:endCxn id="10" idx="1"/>
          </p:cNvCxnSpPr>
          <p:nvPr/>
        </p:nvCxnSpPr>
        <p:spPr>
          <a:xfrm flipV="1">
            <a:off x="3919664" y="3333533"/>
            <a:ext cx="4310328" cy="56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1773F97-8B58-D006-1BE2-AF0E597C48C1}"/>
              </a:ext>
            </a:extLst>
          </p:cNvPr>
          <p:cNvCxnSpPr>
            <a:cxnSpLocks/>
          </p:cNvCxnSpPr>
          <p:nvPr/>
        </p:nvCxnSpPr>
        <p:spPr>
          <a:xfrm flipH="1">
            <a:off x="5265754" y="5373000"/>
            <a:ext cx="1605910"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6CD35778-0497-38AE-4A07-0C940FD59C9E}"/>
              </a:ext>
            </a:extLst>
          </p:cNvPr>
          <p:cNvCxnSpPr>
            <a:cxnSpLocks/>
          </p:cNvCxnSpPr>
          <p:nvPr/>
        </p:nvCxnSpPr>
        <p:spPr>
          <a:xfrm flipH="1" flipV="1">
            <a:off x="1691583" y="3969192"/>
            <a:ext cx="1448256" cy="583416"/>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2B087F7-F0BA-A4E5-33E1-095C76A5FDE4}"/>
              </a:ext>
            </a:extLst>
          </p:cNvPr>
          <p:cNvCxnSpPr>
            <a:cxnSpLocks/>
            <a:stCxn id="11" idx="0"/>
            <a:endCxn id="10" idx="1"/>
          </p:cNvCxnSpPr>
          <p:nvPr/>
        </p:nvCxnSpPr>
        <p:spPr>
          <a:xfrm flipV="1">
            <a:off x="3627415" y="3333533"/>
            <a:ext cx="4602577" cy="1249237"/>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F9E6AA6-4628-89DB-633D-F9529293FE0B}"/>
              </a:ext>
            </a:extLst>
          </p:cNvPr>
          <p:cNvSpPr txBox="1"/>
          <p:nvPr/>
        </p:nvSpPr>
        <p:spPr>
          <a:xfrm>
            <a:off x="1680298" y="1611185"/>
            <a:ext cx="2919081"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State Representation</a:t>
            </a:r>
            <a:endParaRPr lang="zh-CN" altLang="en-US" sz="14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EC7B94DC-4EEB-CD68-3E5B-4817E30A982B}"/>
              </a:ext>
            </a:extLst>
          </p:cNvPr>
          <p:cNvSpPr txBox="1"/>
          <p:nvPr/>
        </p:nvSpPr>
        <p:spPr>
          <a:xfrm>
            <a:off x="3768606" y="2266087"/>
            <a:ext cx="2919081"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Task Representation </a:t>
            </a:r>
          </a:p>
          <a:p>
            <a:r>
              <a:rPr lang="en-US" altLang="zh-CN" sz="1400" dirty="0">
                <a:latin typeface="Arial" panose="020B0604020202020204" pitchFamily="34" charset="0"/>
                <a:cs typeface="Arial" panose="020B0604020202020204" pitchFamily="34" charset="0"/>
              </a:rPr>
              <a:t>Foundation</a:t>
            </a:r>
            <a:endParaRPr lang="zh-CN" altLang="en-US" sz="1400" dirty="0">
              <a:latin typeface="Arial" panose="020B0604020202020204" pitchFamily="34" charset="0"/>
              <a:cs typeface="Arial" panose="020B0604020202020204" pitchFamily="34" charset="0"/>
            </a:endParaRPr>
          </a:p>
        </p:txBody>
      </p:sp>
      <p:sp>
        <p:nvSpPr>
          <p:cNvPr id="60" name="文本框 59">
            <a:extLst>
              <a:ext uri="{FF2B5EF4-FFF2-40B4-BE49-F238E27FC236}">
                <a16:creationId xmlns:a16="http://schemas.microsoft.com/office/drawing/2014/main" id="{98D548A7-2842-E4C5-BED5-9A6EF80BA999}"/>
              </a:ext>
            </a:extLst>
          </p:cNvPr>
          <p:cNvSpPr txBox="1"/>
          <p:nvPr/>
        </p:nvSpPr>
        <p:spPr>
          <a:xfrm>
            <a:off x="6916717" y="2209783"/>
            <a:ext cx="2138801"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Role &amp; Communication Embedding</a:t>
            </a:r>
            <a:endParaRPr lang="zh-CN" altLang="en-US" sz="1400" dirty="0">
              <a:latin typeface="Arial" panose="020B0604020202020204" pitchFamily="34" charset="0"/>
              <a:cs typeface="Arial" panose="020B0604020202020204" pitchFamily="34" charset="0"/>
            </a:endParaRPr>
          </a:p>
        </p:txBody>
      </p:sp>
      <p:sp>
        <p:nvSpPr>
          <p:cNvPr id="61" name="文本框 60">
            <a:extLst>
              <a:ext uri="{FF2B5EF4-FFF2-40B4-BE49-F238E27FC236}">
                <a16:creationId xmlns:a16="http://schemas.microsoft.com/office/drawing/2014/main" id="{B122AE35-87C9-0D4F-84AD-C71F8CC8A346}"/>
              </a:ext>
            </a:extLst>
          </p:cNvPr>
          <p:cNvSpPr txBox="1"/>
          <p:nvPr/>
        </p:nvSpPr>
        <p:spPr>
          <a:xfrm>
            <a:off x="10208168" y="4108869"/>
            <a:ext cx="2138801"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Graph-Encoded Robust Policy</a:t>
            </a:r>
            <a:endParaRPr lang="zh-CN" altLang="en-US" sz="1400" dirty="0">
              <a:latin typeface="Arial" panose="020B0604020202020204" pitchFamily="34" charset="0"/>
              <a:cs typeface="Arial" panose="020B0604020202020204" pitchFamily="34" charset="0"/>
            </a:endParaRPr>
          </a:p>
        </p:txBody>
      </p:sp>
      <p:sp>
        <p:nvSpPr>
          <p:cNvPr id="62" name="文本框 61">
            <a:extLst>
              <a:ext uri="{FF2B5EF4-FFF2-40B4-BE49-F238E27FC236}">
                <a16:creationId xmlns:a16="http://schemas.microsoft.com/office/drawing/2014/main" id="{6987A87D-A71C-8705-5261-E24CC4EB7AA0}"/>
              </a:ext>
            </a:extLst>
          </p:cNvPr>
          <p:cNvSpPr txBox="1"/>
          <p:nvPr/>
        </p:nvSpPr>
        <p:spPr>
          <a:xfrm>
            <a:off x="5160000" y="5787984"/>
            <a:ext cx="2138801"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Compressed Input for Robust Optimization</a:t>
            </a:r>
            <a:endParaRPr lang="zh-CN" altLang="en-US" sz="1400" dirty="0">
              <a:latin typeface="Arial" panose="020B0604020202020204" pitchFamily="34" charset="0"/>
              <a:cs typeface="Arial" panose="020B0604020202020204" pitchFamily="34" charset="0"/>
            </a:endParaRPr>
          </a:p>
        </p:txBody>
      </p:sp>
      <p:sp>
        <p:nvSpPr>
          <p:cNvPr id="63" name="文本框 62">
            <a:extLst>
              <a:ext uri="{FF2B5EF4-FFF2-40B4-BE49-F238E27FC236}">
                <a16:creationId xmlns:a16="http://schemas.microsoft.com/office/drawing/2014/main" id="{643B30EB-E87F-87E3-CB14-3465D3FE1ADC}"/>
              </a:ext>
            </a:extLst>
          </p:cNvPr>
          <p:cNvSpPr txBox="1"/>
          <p:nvPr/>
        </p:nvSpPr>
        <p:spPr>
          <a:xfrm>
            <a:off x="3957199" y="3445972"/>
            <a:ext cx="2354801"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Information-Theoretic Structure &amp; Compression</a:t>
            </a:r>
            <a:endParaRPr lang="zh-CN" altLang="en-US" sz="14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5308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76185" y="1960245"/>
              <a:ext cx="9112019"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103840"/>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Multi-Task Multi-Agent Reinforcement Learning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With Interaction and Task Representations</a:t>
              </a:r>
            </a:p>
          </p:txBody>
        </p:sp>
        <p:sp>
          <p:nvSpPr>
            <p:cNvPr id="3" name="文本框 2"/>
            <p:cNvSpPr txBox="1"/>
            <p:nvPr/>
          </p:nvSpPr>
          <p:spPr>
            <a:xfrm>
              <a:off x="1687636" y="3654699"/>
              <a:ext cx="8803261"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Chao Li,</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Shaokang</a:t>
              </a:r>
              <a:r>
                <a:rPr lang="en-US" altLang="zh-CN" sz="1600" dirty="0">
                  <a:solidFill>
                    <a:schemeClr val="bg1"/>
                  </a:solidFill>
                  <a:latin typeface="Arial" panose="020B0604020202020204" pitchFamily="34" charset="0"/>
                  <a:cs typeface="Arial" panose="020B0604020202020204" pitchFamily="34" charset="0"/>
                </a:rPr>
                <a:t> Dong,</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Shangdong</a:t>
              </a:r>
              <a:r>
                <a:rPr lang="en-US" altLang="zh-CN" sz="1600" dirty="0">
                  <a:solidFill>
                    <a:schemeClr val="bg1"/>
                  </a:solidFill>
                  <a:latin typeface="Arial" panose="020B0604020202020204" pitchFamily="34" charset="0"/>
                  <a:cs typeface="Arial" panose="020B0604020202020204" pitchFamily="34" charset="0"/>
                </a:rPr>
                <a:t> Yang,</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Yujing</a:t>
              </a:r>
              <a:r>
                <a:rPr lang="en-US" altLang="zh-CN" sz="1600" dirty="0">
                  <a:solidFill>
                    <a:schemeClr val="bg1"/>
                  </a:solidFill>
                  <a:latin typeface="Arial" panose="020B0604020202020204" pitchFamily="34" charset="0"/>
                  <a:cs typeface="Arial" panose="020B0604020202020204" pitchFamily="34" charset="0"/>
                </a:rPr>
                <a:t> Hu,</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Tianyu Ding,</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Wenbin Li,</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Yang Gao</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20</a:t>
            </a:fld>
            <a:endParaRPr lang="zh-HK" altLang="en-US" sz="1600" dirty="0">
              <a:solidFill>
                <a:schemeClr val="bg1"/>
              </a:solidFill>
            </a:endParaRPr>
          </a:p>
        </p:txBody>
      </p:sp>
      <p:sp>
        <p:nvSpPr>
          <p:cNvPr id="12" name="文本框 11"/>
          <p:cNvSpPr txBox="1"/>
          <p:nvPr/>
        </p:nvSpPr>
        <p:spPr>
          <a:xfrm>
            <a:off x="351876" y="4596014"/>
            <a:ext cx="99201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IEEE Transactions on Neural Networks and Learning Systems (TNNLS-2024)</a:t>
            </a: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21</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22</a:t>
            </a:fld>
            <a:endParaRPr lang="zh-HK" altLang="en-US" sz="1600" dirty="0">
              <a:solidFill>
                <a:schemeClr val="bg1"/>
              </a:solidFill>
            </a:endParaRPr>
          </a:p>
        </p:txBody>
      </p:sp>
      <p:sp>
        <p:nvSpPr>
          <p:cNvPr id="3" name="文本框 2">
            <a:extLst>
              <a:ext uri="{FF2B5EF4-FFF2-40B4-BE49-F238E27FC236}">
                <a16:creationId xmlns:a16="http://schemas.microsoft.com/office/drawing/2014/main" id="{DE3F04B0-9059-1B29-6E42-E34FDB194CD5}"/>
              </a:ext>
            </a:extLst>
          </p:cNvPr>
          <p:cNvSpPr txBox="1"/>
          <p:nvPr/>
        </p:nvSpPr>
        <p:spPr>
          <a:xfrm>
            <a:off x="1272000" y="1206254"/>
            <a:ext cx="9648000" cy="19759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Multi-task multi-agent reinforcement learning: </a:t>
            </a:r>
          </a:p>
          <a:p>
            <a:pPr algn="just">
              <a:lnSpc>
                <a:spcPct val="150000"/>
              </a:lnSpc>
            </a:pPr>
            <a:r>
              <a:rPr lang="en-US" altLang="zh-CN" sz="2000" dirty="0">
                <a:latin typeface="Times New Roman" panose="02020603050405020304" pitchFamily="18" charset="0"/>
                <a:cs typeface="Times New Roman" panose="02020603050405020304" pitchFamily="18" charset="0"/>
              </a:rPr>
              <a:t>Multi-task multi-agent reinforcement learning (MT-MARL) aims to enable a universal joint policy that can solve multiple cooperative tasks involving different sets of agents, environments, and objectives.</a:t>
            </a:r>
            <a:endParaRPr lang="zh-CN" altLang="en-US" sz="20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0FE0695-D5D8-D4F7-0464-2BAD4EFA2302}"/>
              </a:ext>
            </a:extLst>
          </p:cNvPr>
          <p:cNvSpPr txBox="1"/>
          <p:nvPr/>
        </p:nvSpPr>
        <p:spPr>
          <a:xfrm>
            <a:off x="1272000" y="3717000"/>
            <a:ext cx="9648000" cy="2560766"/>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p>
          <a:p>
            <a:r>
              <a:rPr lang="en-US" altLang="zh-CN" sz="2000" b="1" dirty="0">
                <a:latin typeface="Times New Roman" panose="02020603050405020304" pitchFamily="18" charset="0"/>
                <a:cs typeface="Times New Roman" panose="02020603050405020304" pitchFamily="18" charset="0"/>
              </a:rPr>
              <a:t>Agent Interaction Modeling</a:t>
            </a:r>
          </a:p>
          <a:p>
            <a:pPr algn="just">
              <a:lnSpc>
                <a:spcPct val="150000"/>
              </a:lnSpc>
            </a:pPr>
            <a:r>
              <a:rPr lang="en-US" altLang="zh-CN" sz="2000" dirty="0">
                <a:latin typeface="Times New Roman" panose="02020603050405020304" pitchFamily="18" charset="0"/>
                <a:cs typeface="Times New Roman" panose="02020603050405020304" pitchFamily="18" charset="0"/>
              </a:rPr>
              <a:t>Most MT-MARL algorithms assume independent policies, failing to extract and reuse inter-agent interaction knowledge across tasks.</a:t>
            </a:r>
          </a:p>
          <a:p>
            <a:pPr algn="just">
              <a:lnSpc>
                <a:spcPct val="150000"/>
              </a:lnSpc>
            </a:pPr>
            <a:r>
              <a:rPr lang="en-US" altLang="zh-CN" sz="2000" b="1" dirty="0">
                <a:latin typeface="Times New Roman" panose="02020603050405020304" pitchFamily="18" charset="0"/>
                <a:cs typeface="Times New Roman" panose="02020603050405020304" pitchFamily="18" charset="0"/>
              </a:rPr>
              <a:t>Task Relation Identification</a:t>
            </a:r>
          </a:p>
          <a:p>
            <a:pPr algn="just">
              <a:lnSpc>
                <a:spcPct val="150000"/>
              </a:lnSpc>
            </a:pPr>
            <a:r>
              <a:rPr lang="en-US" altLang="zh-CN" sz="2000" dirty="0">
                <a:latin typeface="Times New Roman" panose="02020603050405020304" pitchFamily="18" charset="0"/>
                <a:cs typeface="Times New Roman" panose="02020603050405020304" pitchFamily="18" charset="0"/>
              </a:rPr>
              <a:t>Without capturing inter-task relations, knowledge transfer can cause negative interference.</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23</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0F2A-CDF8-CFEA-2570-84554E1D04BE}"/>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9E1BD7EA-7064-C1AA-2913-071E96D6155C}"/>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EB643CB0-7710-A2C8-B9C6-BCD77567E49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19513B1D-23F7-7841-6A9A-B2168251CCF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CADB301E-8F59-2B27-8B71-423517C04EF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24</a:t>
            </a:fld>
            <a:endParaRPr lang="zh-HK" altLang="en-US" sz="1600" dirty="0">
              <a:solidFill>
                <a:schemeClr val="bg1"/>
              </a:solidFill>
            </a:endParaRPr>
          </a:p>
        </p:txBody>
      </p:sp>
      <p:sp>
        <p:nvSpPr>
          <p:cNvPr id="27" name="矩形 26">
            <a:extLst>
              <a:ext uri="{FF2B5EF4-FFF2-40B4-BE49-F238E27FC236}">
                <a16:creationId xmlns:a16="http://schemas.microsoft.com/office/drawing/2014/main" id="{55984558-D24C-7748-F388-266B7C91A6F2}"/>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8B7CC5A3-D7D8-6F95-7E93-D7DEB62DB1BB}"/>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文本框 1">
            <a:extLst>
              <a:ext uri="{FF2B5EF4-FFF2-40B4-BE49-F238E27FC236}">
                <a16:creationId xmlns:a16="http://schemas.microsoft.com/office/drawing/2014/main" id="{8412F73E-D4A3-F632-0F23-855F1AD3A06B}"/>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Representing Interactions and Tasks (RIT)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CC637B8F-087C-4AA6-98FE-34A7256E7791}"/>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a:extLst>
              <a:ext uri="{FF2B5EF4-FFF2-40B4-BE49-F238E27FC236}">
                <a16:creationId xmlns:a16="http://schemas.microsoft.com/office/drawing/2014/main" id="{09813403-62DF-6D9B-D101-550A2AE82682}"/>
              </a:ext>
            </a:extLst>
          </p:cNvPr>
          <p:cNvPicPr>
            <a:picLocks noChangeAspect="1"/>
          </p:cNvPicPr>
          <p:nvPr/>
        </p:nvPicPr>
        <p:blipFill>
          <a:blip r:embed="rId3"/>
          <a:stretch>
            <a:fillRect/>
          </a:stretch>
        </p:blipFill>
        <p:spPr>
          <a:xfrm>
            <a:off x="273113" y="1522554"/>
            <a:ext cx="11532612" cy="4361425"/>
          </a:xfrm>
          <a:prstGeom prst="rect">
            <a:avLst/>
          </a:prstGeom>
        </p:spPr>
      </p:pic>
    </p:spTree>
    <p:extLst>
      <p:ext uri="{BB962C8B-B14F-4D97-AF65-F5344CB8AC3E}">
        <p14:creationId xmlns:p14="http://schemas.microsoft.com/office/powerpoint/2010/main" val="308094598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729F8-D25D-BEC5-F4B4-4080D3BEC4DD}"/>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A1D9BF38-9A7A-F789-7329-CA0107FE85CC}"/>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C137E7EF-0A47-2F67-04D8-DD5D291FA8BC}"/>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4EBD125F-B478-FBD9-AFFC-674E73D4123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B7ADF818-F6F5-F3C5-61CC-3136C29B511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25</a:t>
            </a:fld>
            <a:endParaRPr lang="zh-HK" altLang="en-US" sz="1600" dirty="0">
              <a:solidFill>
                <a:schemeClr val="bg1"/>
              </a:solidFill>
            </a:endParaRPr>
          </a:p>
        </p:txBody>
      </p:sp>
      <p:sp>
        <p:nvSpPr>
          <p:cNvPr id="27" name="矩形 26">
            <a:extLst>
              <a:ext uri="{FF2B5EF4-FFF2-40B4-BE49-F238E27FC236}">
                <a16:creationId xmlns:a16="http://schemas.microsoft.com/office/drawing/2014/main" id="{47AA55C5-6270-D9C7-1E89-268AED6836D9}"/>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FEC1CDC-8BB8-77F5-E7AB-D5733F351CA1}"/>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文本框 1">
            <a:extLst>
              <a:ext uri="{FF2B5EF4-FFF2-40B4-BE49-F238E27FC236}">
                <a16:creationId xmlns:a16="http://schemas.microsoft.com/office/drawing/2014/main" id="{F922872B-B307-53BB-C2A1-62BFE221F612}"/>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Interactive Value Decomposition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96E886AA-3214-4085-5D33-97B6D2378E26}"/>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7" name="灯片编号占位符 5">
            <a:extLst>
              <a:ext uri="{FF2B5EF4-FFF2-40B4-BE49-F238E27FC236}">
                <a16:creationId xmlns:a16="http://schemas.microsoft.com/office/drawing/2014/main" id="{84B54B13-43F4-082D-5A9B-176E336D0E86}"/>
              </a:ext>
            </a:extLst>
          </p:cNvPr>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25</a:t>
            </a:fld>
            <a:endParaRPr lang="zh-HK" altLang="en-US" sz="1600" dirty="0">
              <a:solidFill>
                <a:schemeClr val="bg1"/>
              </a:solidFill>
            </a:endParaRPr>
          </a:p>
        </p:txBody>
      </p:sp>
      <p:pic>
        <p:nvPicPr>
          <p:cNvPr id="8" name="图片 7">
            <a:extLst>
              <a:ext uri="{FF2B5EF4-FFF2-40B4-BE49-F238E27FC236}">
                <a16:creationId xmlns:a16="http://schemas.microsoft.com/office/drawing/2014/main" id="{566B50A5-2D26-D079-294A-B9764A98AB72}"/>
              </a:ext>
            </a:extLst>
          </p:cNvPr>
          <p:cNvPicPr>
            <a:picLocks noChangeAspect="1"/>
          </p:cNvPicPr>
          <p:nvPr/>
        </p:nvPicPr>
        <p:blipFill>
          <a:blip r:embed="rId3"/>
          <a:stretch>
            <a:fillRect/>
          </a:stretch>
        </p:blipFill>
        <p:spPr>
          <a:xfrm>
            <a:off x="617180" y="3846670"/>
            <a:ext cx="4978049" cy="2620026"/>
          </a:xfrm>
          <a:prstGeom prst="rect">
            <a:avLst/>
          </a:prstGeom>
        </p:spPr>
      </p:pic>
      <p:pic>
        <p:nvPicPr>
          <p:cNvPr id="9" name="图片 8">
            <a:extLst>
              <a:ext uri="{FF2B5EF4-FFF2-40B4-BE49-F238E27FC236}">
                <a16:creationId xmlns:a16="http://schemas.microsoft.com/office/drawing/2014/main" id="{B8D024A7-9D5D-D6F7-4AEA-5B0D44B30F51}"/>
              </a:ext>
            </a:extLst>
          </p:cNvPr>
          <p:cNvPicPr>
            <a:picLocks noChangeAspect="1"/>
          </p:cNvPicPr>
          <p:nvPr/>
        </p:nvPicPr>
        <p:blipFill>
          <a:blip r:embed="rId4"/>
          <a:stretch>
            <a:fillRect/>
          </a:stretch>
        </p:blipFill>
        <p:spPr>
          <a:xfrm>
            <a:off x="7175796" y="3736284"/>
            <a:ext cx="4608000" cy="2730412"/>
          </a:xfrm>
          <a:prstGeom prst="rect">
            <a:avLst/>
          </a:prstGeom>
        </p:spPr>
      </p:pic>
      <p:sp>
        <p:nvSpPr>
          <p:cNvPr id="10" name="文本框 9">
            <a:extLst>
              <a:ext uri="{FF2B5EF4-FFF2-40B4-BE49-F238E27FC236}">
                <a16:creationId xmlns:a16="http://schemas.microsoft.com/office/drawing/2014/main" id="{6B86C8F4-849D-4BB1-D8CC-CD3ECD36AEB7}"/>
              </a:ext>
            </a:extLst>
          </p:cNvPr>
          <p:cNvSpPr txBox="1"/>
          <p:nvPr/>
        </p:nvSpPr>
        <p:spPr>
          <a:xfrm>
            <a:off x="303007" y="1138236"/>
            <a:ext cx="11487164" cy="2677656"/>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Motivation: </a:t>
            </a:r>
          </a:p>
          <a:p>
            <a:r>
              <a:rPr lang="en-US" altLang="zh-CN" sz="2400" dirty="0">
                <a:latin typeface="Times New Roman" panose="02020603050405020304" pitchFamily="18" charset="0"/>
                <a:cs typeface="Times New Roman" panose="02020603050405020304" pitchFamily="18" charset="0"/>
              </a:rPr>
              <a:t>Traditional value decomposition methods often assume that agents act independently, neglecting inter-agent dependencies.</a:t>
            </a:r>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Solution: </a:t>
            </a:r>
          </a:p>
          <a:p>
            <a:r>
              <a:rPr lang="en-US" altLang="zh-CN" sz="2400" dirty="0">
                <a:latin typeface="Times New Roman" panose="02020603050405020304" pitchFamily="18" charset="0"/>
                <a:cs typeface="Times New Roman" panose="02020603050405020304" pitchFamily="18" charset="0"/>
              </a:rPr>
              <a:t>Introduce a sequential decomposition scheme to explicitly model interactions.</a:t>
            </a:r>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Key Design:</a:t>
            </a:r>
          </a:p>
          <a:p>
            <a:r>
              <a:rPr lang="en-US" altLang="zh-CN" sz="2400" b="1" dirty="0">
                <a:latin typeface="Times New Roman" panose="02020603050405020304" pitchFamily="18" charset="0"/>
                <a:cs typeface="Times New Roman" panose="02020603050405020304" pitchFamily="18" charset="0"/>
              </a:rPr>
              <a:t>                       Joint policy                                                              Q-value function</a:t>
            </a:r>
          </a:p>
        </p:txBody>
      </p:sp>
    </p:spTree>
    <p:extLst>
      <p:ext uri="{BB962C8B-B14F-4D97-AF65-F5344CB8AC3E}">
        <p14:creationId xmlns:p14="http://schemas.microsoft.com/office/powerpoint/2010/main" val="91332907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87343-FC10-DAE2-4594-CB9E639B1AD0}"/>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B4461C8E-E209-F9C1-E9B9-403E0AA920C2}"/>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D51AF7B2-81EA-879F-59CA-24B5C94CBF7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68D8881-3CE5-94E9-9CE7-872D45C6639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1FB34679-4B99-C4D7-7851-55AEC04D63A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26</a:t>
            </a:fld>
            <a:endParaRPr lang="zh-HK" altLang="en-US" sz="1600" dirty="0">
              <a:solidFill>
                <a:schemeClr val="bg1"/>
              </a:solidFill>
            </a:endParaRPr>
          </a:p>
        </p:txBody>
      </p:sp>
      <p:sp>
        <p:nvSpPr>
          <p:cNvPr id="27" name="矩形 26">
            <a:extLst>
              <a:ext uri="{FF2B5EF4-FFF2-40B4-BE49-F238E27FC236}">
                <a16:creationId xmlns:a16="http://schemas.microsoft.com/office/drawing/2014/main" id="{1EE03BFF-7AF7-9293-0260-662CDE492A9C}"/>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32AE3215-7924-DBCF-188F-6392AE1CFA48}"/>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文本框 1">
            <a:extLst>
              <a:ext uri="{FF2B5EF4-FFF2-40B4-BE49-F238E27FC236}">
                <a16:creationId xmlns:a16="http://schemas.microsoft.com/office/drawing/2014/main" id="{2D74E4E7-5972-5EEC-8725-8760FD469200}"/>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Task Representation Learning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80BD459E-B983-C433-CAF8-D03B653CCA40}"/>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7" name="文本框 6">
            <a:extLst>
              <a:ext uri="{FF2B5EF4-FFF2-40B4-BE49-F238E27FC236}">
                <a16:creationId xmlns:a16="http://schemas.microsoft.com/office/drawing/2014/main" id="{F686528C-C673-B3A8-1DFF-785DE64E55AD}"/>
              </a:ext>
            </a:extLst>
          </p:cNvPr>
          <p:cNvSpPr txBox="1"/>
          <p:nvPr/>
        </p:nvSpPr>
        <p:spPr>
          <a:xfrm>
            <a:off x="303007" y="1138236"/>
            <a:ext cx="11487164" cy="452431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Motivation: </a:t>
            </a:r>
          </a:p>
          <a:p>
            <a:r>
              <a:rPr lang="en-US" altLang="zh-CN" sz="2400" dirty="0">
                <a:latin typeface="Times New Roman" panose="02020603050405020304" pitchFamily="18" charset="0"/>
                <a:cs typeface="Times New Roman" panose="02020603050405020304" pitchFamily="18" charset="0"/>
              </a:rPr>
              <a:t>In multi-task MARL, tasks vary in layout, rewards, and agent interactions. Sharing policies across tasks may cause negative transfer.</a:t>
            </a:r>
            <a:r>
              <a:rPr lang="zh-CN" altLang="en-US" sz="2400"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Solution: </a:t>
            </a:r>
          </a:p>
          <a:p>
            <a:r>
              <a:rPr lang="en-US" altLang="zh-CN" sz="2400" dirty="0">
                <a:latin typeface="Times New Roman" panose="02020603050405020304" pitchFamily="18" charset="0"/>
                <a:cs typeface="Times New Roman" panose="02020603050405020304" pitchFamily="18" charset="0"/>
              </a:rPr>
              <a:t>Build task embeddings that capture high-level semantic features from trajectories.</a:t>
            </a:r>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Framework:</a:t>
            </a:r>
          </a:p>
          <a:p>
            <a:pPr algn="just"/>
            <a:r>
              <a:rPr lang="en-US" altLang="zh-CN" sz="2400" dirty="0">
                <a:latin typeface="Times New Roman" panose="02020603050405020304" pitchFamily="18" charset="0"/>
                <a:cs typeface="Times New Roman" panose="02020603050405020304" pitchFamily="18" charset="0"/>
              </a:rPr>
              <a:t>Each agent encodes its augmented trajectory:</a:t>
            </a:r>
          </a:p>
          <a:p>
            <a:pPr algn="just"/>
            <a:endParaRPr lang="en-US" altLang="zh-CN" sz="2400" dirty="0">
              <a:latin typeface="Times New Roman" panose="02020603050405020304" pitchFamily="18" charset="0"/>
              <a:cs typeface="Times New Roman" panose="02020603050405020304" pitchFamily="18" charset="0"/>
            </a:endParaRPr>
          </a:p>
          <a:p>
            <a:pPr algn="just"/>
            <a:r>
              <a:rPr lang="en-US" altLang="zh-CN" sz="2400" dirty="0">
                <a:latin typeface="Times New Roman" panose="02020603050405020304" pitchFamily="18" charset="0"/>
                <a:cs typeface="Times New Roman" panose="02020603050405020304" pitchFamily="18" charset="0"/>
              </a:rPr>
              <a:t>A shared encoder maps it into a latent task vector:</a:t>
            </a:r>
          </a:p>
          <a:p>
            <a:pPr algn="just"/>
            <a:endParaRPr lang="en-US" altLang="zh-CN" sz="2400" dirty="0">
              <a:latin typeface="Times New Roman" panose="02020603050405020304" pitchFamily="18" charset="0"/>
              <a:cs typeface="Times New Roman" panose="02020603050405020304" pitchFamily="18" charset="0"/>
            </a:endParaRPr>
          </a:p>
          <a:p>
            <a:pPr algn="just"/>
            <a:r>
              <a:rPr lang="en-US" altLang="zh-CN" sz="2400" dirty="0">
                <a:latin typeface="Times New Roman" panose="02020603050405020304" pitchFamily="18" charset="0"/>
                <a:cs typeface="Times New Roman" panose="02020603050405020304" pitchFamily="18" charset="0"/>
              </a:rPr>
              <a:t>Use </a:t>
            </a:r>
            <a:r>
              <a:rPr lang="en-US" altLang="zh-CN" sz="2400" b="1" dirty="0">
                <a:latin typeface="Times New Roman" panose="02020603050405020304" pitchFamily="18" charset="0"/>
                <a:cs typeface="Times New Roman" panose="02020603050405020304" pitchFamily="18" charset="0"/>
              </a:rPr>
              <a:t>contrastive learning</a:t>
            </a:r>
            <a:r>
              <a:rPr lang="en-US" altLang="zh-CN" sz="2400" dirty="0">
                <a:latin typeface="Times New Roman" panose="02020603050405020304" pitchFamily="18" charset="0"/>
                <a:cs typeface="Times New Roman" panose="02020603050405020304" pitchFamily="18" charset="0"/>
              </a:rPr>
              <a:t> to train the encoder by identifying whether two embeddings are from the same task.</a:t>
            </a:r>
          </a:p>
        </p:txBody>
      </p:sp>
      <p:pic>
        <p:nvPicPr>
          <p:cNvPr id="8" name="图片 7">
            <a:extLst>
              <a:ext uri="{FF2B5EF4-FFF2-40B4-BE49-F238E27FC236}">
                <a16:creationId xmlns:a16="http://schemas.microsoft.com/office/drawing/2014/main" id="{BC9DB5DF-2546-560F-EEC6-6CC85CBA923E}"/>
              </a:ext>
            </a:extLst>
          </p:cNvPr>
          <p:cNvPicPr>
            <a:picLocks noChangeAspect="1"/>
          </p:cNvPicPr>
          <p:nvPr/>
        </p:nvPicPr>
        <p:blipFill>
          <a:blip r:embed="rId3"/>
          <a:stretch>
            <a:fillRect/>
          </a:stretch>
        </p:blipFill>
        <p:spPr>
          <a:xfrm>
            <a:off x="2064000" y="5562345"/>
            <a:ext cx="8443168" cy="796766"/>
          </a:xfrm>
          <a:prstGeom prst="rect">
            <a:avLst/>
          </a:prstGeom>
        </p:spPr>
      </p:pic>
      <p:pic>
        <p:nvPicPr>
          <p:cNvPr id="9" name="图片 8">
            <a:extLst>
              <a:ext uri="{FF2B5EF4-FFF2-40B4-BE49-F238E27FC236}">
                <a16:creationId xmlns:a16="http://schemas.microsoft.com/office/drawing/2014/main" id="{43A7D2ED-591A-ECE3-A0BF-897D8100427D}"/>
              </a:ext>
            </a:extLst>
          </p:cNvPr>
          <p:cNvPicPr>
            <a:picLocks noChangeAspect="1"/>
          </p:cNvPicPr>
          <p:nvPr/>
        </p:nvPicPr>
        <p:blipFill>
          <a:blip r:embed="rId4"/>
          <a:stretch>
            <a:fillRect/>
          </a:stretch>
        </p:blipFill>
        <p:spPr>
          <a:xfrm>
            <a:off x="6096000" y="3205271"/>
            <a:ext cx="3526671" cy="796766"/>
          </a:xfrm>
          <a:prstGeom prst="rect">
            <a:avLst/>
          </a:prstGeom>
        </p:spPr>
      </p:pic>
      <p:pic>
        <p:nvPicPr>
          <p:cNvPr id="10" name="图片 9">
            <a:extLst>
              <a:ext uri="{FF2B5EF4-FFF2-40B4-BE49-F238E27FC236}">
                <a16:creationId xmlns:a16="http://schemas.microsoft.com/office/drawing/2014/main" id="{8A1045F9-C13B-3E59-BCA8-C3AB934DA126}"/>
              </a:ext>
            </a:extLst>
          </p:cNvPr>
          <p:cNvPicPr>
            <a:picLocks noChangeAspect="1"/>
          </p:cNvPicPr>
          <p:nvPr/>
        </p:nvPicPr>
        <p:blipFill>
          <a:blip r:embed="rId5"/>
          <a:stretch>
            <a:fillRect/>
          </a:stretch>
        </p:blipFill>
        <p:spPr>
          <a:xfrm>
            <a:off x="6561385" y="3881036"/>
            <a:ext cx="2740296" cy="717355"/>
          </a:xfrm>
          <a:prstGeom prst="rect">
            <a:avLst/>
          </a:prstGeom>
        </p:spPr>
      </p:pic>
    </p:spTree>
    <p:extLst>
      <p:ext uri="{BB962C8B-B14F-4D97-AF65-F5344CB8AC3E}">
        <p14:creationId xmlns:p14="http://schemas.microsoft.com/office/powerpoint/2010/main" val="113151337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2B051-E40C-0BF1-EB86-CAC31B2435B7}"/>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A6805EA1-68E7-BB7F-4F85-AADE379ED215}"/>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9BAFE961-7E65-3DD3-381A-1CBF32117AC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1BE7333A-5CBF-267F-F1C6-85A42F40BDF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27365EA2-FCC8-0215-4012-BBDD8FE464A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27</a:t>
            </a:fld>
            <a:endParaRPr lang="zh-HK" altLang="en-US" sz="1600" dirty="0">
              <a:solidFill>
                <a:schemeClr val="bg1"/>
              </a:solidFill>
            </a:endParaRPr>
          </a:p>
        </p:txBody>
      </p:sp>
      <p:sp>
        <p:nvSpPr>
          <p:cNvPr id="27" name="矩形 26">
            <a:extLst>
              <a:ext uri="{FF2B5EF4-FFF2-40B4-BE49-F238E27FC236}">
                <a16:creationId xmlns:a16="http://schemas.microsoft.com/office/drawing/2014/main" id="{001B2C38-0EA0-5EB9-EEB2-9A10E12264E0}"/>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BE9211B2-F515-5D97-1AA1-68516F209EB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文本框 1">
            <a:extLst>
              <a:ext uri="{FF2B5EF4-FFF2-40B4-BE49-F238E27FC236}">
                <a16:creationId xmlns:a16="http://schemas.microsoft.com/office/drawing/2014/main" id="{B2511C9C-CAD5-B116-ACEE-B58D98254F2C}"/>
              </a:ext>
            </a:extLst>
          </p:cNvPr>
          <p:cNvSpPr txBox="1"/>
          <p:nvPr/>
        </p:nvSpPr>
        <p:spPr>
          <a:xfrm>
            <a:off x="574861" y="738126"/>
            <a:ext cx="6817139"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Overall Learning Objective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AF9A915D-E720-8B00-3AEC-1E101CF21AE4}"/>
              </a:ext>
            </a:extLst>
          </p:cNvPr>
          <p:cNvCxnSpPr/>
          <p:nvPr/>
        </p:nvCxnSpPr>
        <p:spPr>
          <a:xfrm flipV="1">
            <a:off x="574862" y="1155032"/>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a:extLst>
              <a:ext uri="{FF2B5EF4-FFF2-40B4-BE49-F238E27FC236}">
                <a16:creationId xmlns:a16="http://schemas.microsoft.com/office/drawing/2014/main" id="{4B875A66-E1AE-AD6D-7080-BC173D1CDA39}"/>
              </a:ext>
            </a:extLst>
          </p:cNvPr>
          <p:cNvPicPr>
            <a:picLocks noChangeAspect="1"/>
          </p:cNvPicPr>
          <p:nvPr/>
        </p:nvPicPr>
        <p:blipFill>
          <a:blip r:embed="rId3"/>
          <a:stretch>
            <a:fillRect/>
          </a:stretch>
        </p:blipFill>
        <p:spPr>
          <a:xfrm>
            <a:off x="1053275" y="1538301"/>
            <a:ext cx="4114106" cy="1148266"/>
          </a:xfrm>
          <a:prstGeom prst="rect">
            <a:avLst/>
          </a:prstGeom>
        </p:spPr>
      </p:pic>
      <p:pic>
        <p:nvPicPr>
          <p:cNvPr id="8" name="图片 7">
            <a:extLst>
              <a:ext uri="{FF2B5EF4-FFF2-40B4-BE49-F238E27FC236}">
                <a16:creationId xmlns:a16="http://schemas.microsoft.com/office/drawing/2014/main" id="{0FBE6C6B-DD78-D3F9-6FFF-D1E585EAEE2F}"/>
              </a:ext>
            </a:extLst>
          </p:cNvPr>
          <p:cNvPicPr>
            <a:picLocks noChangeAspect="1"/>
          </p:cNvPicPr>
          <p:nvPr/>
        </p:nvPicPr>
        <p:blipFill>
          <a:blip r:embed="rId4"/>
          <a:stretch>
            <a:fillRect/>
          </a:stretch>
        </p:blipFill>
        <p:spPr>
          <a:xfrm>
            <a:off x="1053275" y="2914844"/>
            <a:ext cx="4114105" cy="3114878"/>
          </a:xfrm>
          <a:prstGeom prst="rect">
            <a:avLst/>
          </a:prstGeom>
        </p:spPr>
      </p:pic>
      <p:pic>
        <p:nvPicPr>
          <p:cNvPr id="9" name="图片 8">
            <a:extLst>
              <a:ext uri="{FF2B5EF4-FFF2-40B4-BE49-F238E27FC236}">
                <a16:creationId xmlns:a16="http://schemas.microsoft.com/office/drawing/2014/main" id="{A2F4E28C-3C84-CDF3-052F-9B5EEDAB7703}"/>
              </a:ext>
            </a:extLst>
          </p:cNvPr>
          <p:cNvPicPr>
            <a:picLocks noChangeAspect="1"/>
          </p:cNvPicPr>
          <p:nvPr/>
        </p:nvPicPr>
        <p:blipFill>
          <a:blip r:embed="rId5"/>
          <a:stretch>
            <a:fillRect/>
          </a:stretch>
        </p:blipFill>
        <p:spPr>
          <a:xfrm>
            <a:off x="7104000" y="1434209"/>
            <a:ext cx="4608000" cy="4774955"/>
          </a:xfrm>
          <a:prstGeom prst="rect">
            <a:avLst/>
          </a:prstGeom>
        </p:spPr>
      </p:pic>
    </p:spTree>
    <p:extLst>
      <p:ext uri="{BB962C8B-B14F-4D97-AF65-F5344CB8AC3E}">
        <p14:creationId xmlns:p14="http://schemas.microsoft.com/office/powerpoint/2010/main" val="262138115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28</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29</a:t>
            </a:fld>
            <a:endParaRPr lang="zh-HK" altLang="en-US" sz="1600" dirty="0">
              <a:solidFill>
                <a:schemeClr val="bg1"/>
              </a:solidFill>
            </a:endParaRPr>
          </a:p>
        </p:txBody>
      </p:sp>
      <p:pic>
        <p:nvPicPr>
          <p:cNvPr id="6" name="图片 5">
            <a:extLst>
              <a:ext uri="{FF2B5EF4-FFF2-40B4-BE49-F238E27FC236}">
                <a16:creationId xmlns:a16="http://schemas.microsoft.com/office/drawing/2014/main" id="{6C5A428E-8AFA-0CEC-761C-E03662C208B8}"/>
              </a:ext>
            </a:extLst>
          </p:cNvPr>
          <p:cNvPicPr>
            <a:picLocks noChangeAspect="1"/>
          </p:cNvPicPr>
          <p:nvPr/>
        </p:nvPicPr>
        <p:blipFill>
          <a:blip r:embed="rId5"/>
          <a:stretch>
            <a:fillRect/>
          </a:stretch>
        </p:blipFill>
        <p:spPr>
          <a:xfrm>
            <a:off x="6273812" y="2078372"/>
            <a:ext cx="5328000" cy="3116457"/>
          </a:xfrm>
          <a:prstGeom prst="rect">
            <a:avLst/>
          </a:prstGeom>
        </p:spPr>
      </p:pic>
      <p:pic>
        <p:nvPicPr>
          <p:cNvPr id="9" name="图片 8">
            <a:extLst>
              <a:ext uri="{FF2B5EF4-FFF2-40B4-BE49-F238E27FC236}">
                <a16:creationId xmlns:a16="http://schemas.microsoft.com/office/drawing/2014/main" id="{7AA56743-83C6-36C6-9625-5EF776CEC33A}"/>
              </a:ext>
            </a:extLst>
          </p:cNvPr>
          <p:cNvPicPr>
            <a:picLocks noChangeAspect="1"/>
          </p:cNvPicPr>
          <p:nvPr/>
        </p:nvPicPr>
        <p:blipFill>
          <a:blip r:embed="rId6"/>
          <a:stretch>
            <a:fillRect/>
          </a:stretch>
        </p:blipFill>
        <p:spPr>
          <a:xfrm>
            <a:off x="802415" y="2008810"/>
            <a:ext cx="4789585" cy="3467400"/>
          </a:xfrm>
          <a:prstGeom prst="rect">
            <a:avLst/>
          </a:prstGeom>
        </p:spPr>
      </p:pic>
      <p:sp>
        <p:nvSpPr>
          <p:cNvPr id="10" name="文本框 9">
            <a:extLst>
              <a:ext uri="{FF2B5EF4-FFF2-40B4-BE49-F238E27FC236}">
                <a16:creationId xmlns:a16="http://schemas.microsoft.com/office/drawing/2014/main" id="{6C4DA3DA-5ED5-9EED-BBBD-E096437E99EA}"/>
              </a:ext>
            </a:extLst>
          </p:cNvPr>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Average test win rates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1" name="直接连接符 10">
            <a:extLst>
              <a:ext uri="{FF2B5EF4-FFF2-40B4-BE49-F238E27FC236}">
                <a16:creationId xmlns:a16="http://schemas.microsoft.com/office/drawing/2014/main" id="{0A9270C6-52DB-1D0E-2A84-49034ED65B74}"/>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2" y="1960245"/>
            <a:ext cx="12719069" cy="2045019"/>
            <a:chOff x="1522094" y="1960245"/>
            <a:chExt cx="9523873" cy="2045019"/>
          </a:xfrm>
        </p:grpSpPr>
        <p:sp>
          <p:nvSpPr>
            <p:cNvPr id="8" name="矩形 7"/>
            <p:cNvSpPr/>
            <p:nvPr/>
          </p:nvSpPr>
          <p:spPr>
            <a:xfrm>
              <a:off x="1522095" y="1960245"/>
              <a:ext cx="9129954"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522094" y="1999496"/>
              <a:ext cx="914781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Meta Learning Task Representation in Multiagent Reinforcement Learning: From Global Inference to Local Inference</a:t>
              </a:r>
            </a:p>
          </p:txBody>
        </p:sp>
        <p:sp>
          <p:nvSpPr>
            <p:cNvPr id="3" name="文本框 2"/>
            <p:cNvSpPr txBox="1"/>
            <p:nvPr/>
          </p:nvSpPr>
          <p:spPr>
            <a:xfrm>
              <a:off x="1683527" y="3414200"/>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Zijie Zhao,</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Yuqian Fu,</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Jiajun Chai,</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Yuanheng Zhu,</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Dongbin Zhao</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5" name="文本框 4"/>
          <p:cNvSpPr txBox="1"/>
          <p:nvPr/>
        </p:nvSpPr>
        <p:spPr>
          <a:xfrm>
            <a:off x="387776" y="4549747"/>
            <a:ext cx="10460224" cy="369332"/>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Publish Journal:</a:t>
            </a:r>
            <a:r>
              <a:rPr lang="en-US" altLang="zh-CN">
                <a:latin typeface="Arial" panose="020B0604020202020204" pitchFamily="34" charset="0"/>
                <a:cs typeface="Arial" panose="020B0604020202020204" pitchFamily="34" charset="0"/>
              </a:rPr>
              <a:t> IEEE Transactions on Neural Networks and Learning Systems (TNNLS-2025)</a:t>
            </a:r>
            <a:endParaRPr lang="en-US" altLang="zh-CN" dirty="0">
              <a:latin typeface="Arial" panose="020B0604020202020204" pitchFamily="34" charset="0"/>
              <a:cs typeface="Arial" panose="020B0604020202020204" pitchFamily="34"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a:t>
            </a:fld>
            <a:endParaRPr lang="zh-HK"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2FC6F-B794-5344-8296-E447CE6243F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96D44E7-3A86-6D53-B95A-A4ACF7C9EB4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278EFA5-1BE8-B861-B2E6-C08A2F61DC5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FCF0B1C2-3960-98C8-42E2-2D43768BF7C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2BBB8DB-5D1D-EE11-7178-B93B6CB5D16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61C02285-51CA-6518-6BE5-4CEE8E4B436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13E1C4E2-6CDB-EB70-6FF3-BE6036BF98D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30</a:t>
            </a:fld>
            <a:endParaRPr lang="zh-HK" altLang="en-US" sz="1600" dirty="0">
              <a:solidFill>
                <a:schemeClr val="bg1"/>
              </a:solidFill>
            </a:endParaRPr>
          </a:p>
        </p:txBody>
      </p:sp>
      <p:sp>
        <p:nvSpPr>
          <p:cNvPr id="5" name="文本框 4">
            <a:extLst>
              <a:ext uri="{FF2B5EF4-FFF2-40B4-BE49-F238E27FC236}">
                <a16:creationId xmlns:a16="http://schemas.microsoft.com/office/drawing/2014/main" id="{E580334D-F3BE-B52C-0B50-25A64E357575}"/>
              </a:ext>
            </a:extLst>
          </p:cNvPr>
          <p:cNvSpPr txBox="1"/>
          <p:nvPr/>
        </p:nvSpPr>
        <p:spPr>
          <a:xfrm>
            <a:off x="480000" y="800658"/>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Environments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6" name="直接连接符 5">
            <a:extLst>
              <a:ext uri="{FF2B5EF4-FFF2-40B4-BE49-F238E27FC236}">
                <a16:creationId xmlns:a16="http://schemas.microsoft.com/office/drawing/2014/main" id="{DC1E738F-48CF-5969-5FA7-21EA1D3C3561}"/>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0" name="图片 9">
            <a:extLst>
              <a:ext uri="{FF2B5EF4-FFF2-40B4-BE49-F238E27FC236}">
                <a16:creationId xmlns:a16="http://schemas.microsoft.com/office/drawing/2014/main" id="{9F2BB8B1-988C-4489-7451-B02CDDAA329E}"/>
              </a:ext>
            </a:extLst>
          </p:cNvPr>
          <p:cNvPicPr>
            <a:picLocks noChangeAspect="1"/>
          </p:cNvPicPr>
          <p:nvPr/>
        </p:nvPicPr>
        <p:blipFill>
          <a:blip r:embed="rId5"/>
          <a:stretch>
            <a:fillRect/>
          </a:stretch>
        </p:blipFill>
        <p:spPr>
          <a:xfrm>
            <a:off x="1202006" y="1439826"/>
            <a:ext cx="9787988" cy="1457181"/>
          </a:xfrm>
          <a:prstGeom prst="rect">
            <a:avLst/>
          </a:prstGeom>
        </p:spPr>
      </p:pic>
      <p:pic>
        <p:nvPicPr>
          <p:cNvPr id="12" name="图片 11">
            <a:extLst>
              <a:ext uri="{FF2B5EF4-FFF2-40B4-BE49-F238E27FC236}">
                <a16:creationId xmlns:a16="http://schemas.microsoft.com/office/drawing/2014/main" id="{78BA02EF-A095-4DCE-E5BC-49B6CAD0C7E5}"/>
              </a:ext>
            </a:extLst>
          </p:cNvPr>
          <p:cNvPicPr>
            <a:picLocks noChangeAspect="1"/>
          </p:cNvPicPr>
          <p:nvPr/>
        </p:nvPicPr>
        <p:blipFill>
          <a:blip r:embed="rId6"/>
          <a:stretch>
            <a:fillRect/>
          </a:stretch>
        </p:blipFill>
        <p:spPr>
          <a:xfrm>
            <a:off x="3419969" y="2897008"/>
            <a:ext cx="5352060" cy="3586764"/>
          </a:xfrm>
          <a:prstGeom prst="rect">
            <a:avLst/>
          </a:prstGeom>
        </p:spPr>
      </p:pic>
    </p:spTree>
    <p:extLst>
      <p:ext uri="{BB962C8B-B14F-4D97-AF65-F5344CB8AC3E}">
        <p14:creationId xmlns:p14="http://schemas.microsoft.com/office/powerpoint/2010/main" val="190583192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76266-72BE-0383-822B-8A7897F9F4C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C5A0AF8-F51E-A1A0-0DD7-61287D329E0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7844CB1-C546-BC68-A14B-110146065BFC}"/>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28FD1765-7E62-71FD-15D6-ACB200420E8D}"/>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F635573-C615-459D-5E91-6EBF2E1E579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5284AC9D-D035-CFB6-ECFC-BB0B90B1049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BDE64C5-5E1C-4A94-CBCF-B43264BFB8D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31</a:t>
            </a:fld>
            <a:endParaRPr lang="zh-HK" altLang="en-US" sz="1600" dirty="0">
              <a:solidFill>
                <a:schemeClr val="bg1"/>
              </a:solidFill>
            </a:endParaRPr>
          </a:p>
        </p:txBody>
      </p:sp>
      <p:sp>
        <p:nvSpPr>
          <p:cNvPr id="7" name="文本框 6">
            <a:extLst>
              <a:ext uri="{FF2B5EF4-FFF2-40B4-BE49-F238E27FC236}">
                <a16:creationId xmlns:a16="http://schemas.microsoft.com/office/drawing/2014/main" id="{7BBEC1B3-C85D-8F8D-A30C-35B8EB5AA147}"/>
              </a:ext>
            </a:extLst>
          </p:cNvPr>
          <p:cNvSpPr txBox="1"/>
          <p:nvPr/>
        </p:nvSpPr>
        <p:spPr>
          <a:xfrm>
            <a:off x="480000" y="800658"/>
            <a:ext cx="662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Zero-Shot Evaluation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799E2D5E-F2A1-164F-6CA7-BC7BE881D9C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B5EB3E05-989A-F5A8-D8EC-5EBDB3A7AA34}"/>
              </a:ext>
            </a:extLst>
          </p:cNvPr>
          <p:cNvPicPr>
            <a:picLocks noChangeAspect="1"/>
          </p:cNvPicPr>
          <p:nvPr/>
        </p:nvPicPr>
        <p:blipFill>
          <a:blip r:embed="rId5"/>
          <a:srcRect b="48542"/>
          <a:stretch/>
        </p:blipFill>
        <p:spPr>
          <a:xfrm>
            <a:off x="497325" y="2288386"/>
            <a:ext cx="5184000" cy="3209145"/>
          </a:xfrm>
          <a:prstGeom prst="rect">
            <a:avLst/>
          </a:prstGeom>
        </p:spPr>
      </p:pic>
      <p:pic>
        <p:nvPicPr>
          <p:cNvPr id="5" name="图片 4">
            <a:extLst>
              <a:ext uri="{FF2B5EF4-FFF2-40B4-BE49-F238E27FC236}">
                <a16:creationId xmlns:a16="http://schemas.microsoft.com/office/drawing/2014/main" id="{8FE961C7-29E2-BEC2-1325-4CD61F305388}"/>
              </a:ext>
            </a:extLst>
          </p:cNvPr>
          <p:cNvPicPr>
            <a:picLocks noChangeAspect="1"/>
          </p:cNvPicPr>
          <p:nvPr/>
        </p:nvPicPr>
        <p:blipFill>
          <a:blip r:embed="rId5"/>
          <a:srcRect t="51963" b="1"/>
          <a:stretch/>
        </p:blipFill>
        <p:spPr>
          <a:xfrm>
            <a:off x="6514127" y="2389716"/>
            <a:ext cx="5526675" cy="3193734"/>
          </a:xfrm>
          <a:prstGeom prst="rect">
            <a:avLst/>
          </a:prstGeom>
        </p:spPr>
      </p:pic>
    </p:spTree>
    <p:extLst>
      <p:ext uri="{BB962C8B-B14F-4D97-AF65-F5344CB8AC3E}">
        <p14:creationId xmlns:p14="http://schemas.microsoft.com/office/powerpoint/2010/main" val="247271515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D81A4-07E1-955B-BE5C-F759D0727C1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359A3A9-B9A0-540A-D31F-00D1F28DAA8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C5A28D7-1356-B0C8-99E1-0E8AF182B3A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46599F18-F05A-83A7-AD47-42E16C978A39}"/>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67689CCD-82E1-2C41-496F-D6F9559A360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F4D392C7-76DA-24E4-6D5E-98D45BABE8D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3AA0125B-6FC9-971E-422C-C061D0EAF42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32</a:t>
            </a:fld>
            <a:endParaRPr lang="zh-HK" altLang="en-US" sz="1600" dirty="0">
              <a:solidFill>
                <a:schemeClr val="bg1"/>
              </a:solidFill>
            </a:endParaRPr>
          </a:p>
        </p:txBody>
      </p:sp>
      <p:sp>
        <p:nvSpPr>
          <p:cNvPr id="7" name="文本框 6">
            <a:extLst>
              <a:ext uri="{FF2B5EF4-FFF2-40B4-BE49-F238E27FC236}">
                <a16:creationId xmlns:a16="http://schemas.microsoft.com/office/drawing/2014/main" id="{D4739C89-E142-CB27-509D-0F04C1BD2272}"/>
              </a:ext>
            </a:extLst>
          </p:cNvPr>
          <p:cNvSpPr txBox="1"/>
          <p:nvPr/>
        </p:nvSpPr>
        <p:spPr>
          <a:xfrm>
            <a:off x="480000" y="800658"/>
            <a:ext cx="662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Ablation Studies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94318A78-4A35-6CCC-B610-7D2F1930C4EE}"/>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060ADA9D-8378-6E51-E0E9-9F46A4022C42}"/>
              </a:ext>
            </a:extLst>
          </p:cNvPr>
          <p:cNvPicPr>
            <a:picLocks noChangeAspect="1"/>
          </p:cNvPicPr>
          <p:nvPr/>
        </p:nvPicPr>
        <p:blipFill>
          <a:blip r:embed="rId5"/>
          <a:stretch>
            <a:fillRect/>
          </a:stretch>
        </p:blipFill>
        <p:spPr>
          <a:xfrm>
            <a:off x="96000" y="1629000"/>
            <a:ext cx="12000000" cy="2387620"/>
          </a:xfrm>
          <a:prstGeom prst="rect">
            <a:avLst/>
          </a:prstGeom>
        </p:spPr>
      </p:pic>
      <p:pic>
        <p:nvPicPr>
          <p:cNvPr id="9" name="图片 8">
            <a:extLst>
              <a:ext uri="{FF2B5EF4-FFF2-40B4-BE49-F238E27FC236}">
                <a16:creationId xmlns:a16="http://schemas.microsoft.com/office/drawing/2014/main" id="{91398274-47F9-E6BB-B0EE-2501748ED4C8}"/>
              </a:ext>
            </a:extLst>
          </p:cNvPr>
          <p:cNvPicPr>
            <a:picLocks noChangeAspect="1"/>
          </p:cNvPicPr>
          <p:nvPr/>
        </p:nvPicPr>
        <p:blipFill>
          <a:blip r:embed="rId6"/>
          <a:stretch>
            <a:fillRect/>
          </a:stretch>
        </p:blipFill>
        <p:spPr>
          <a:xfrm>
            <a:off x="1562531" y="4338294"/>
            <a:ext cx="9066938" cy="1578994"/>
          </a:xfrm>
          <a:prstGeom prst="rect">
            <a:avLst/>
          </a:prstGeom>
        </p:spPr>
      </p:pic>
    </p:spTree>
    <p:extLst>
      <p:ext uri="{BB962C8B-B14F-4D97-AF65-F5344CB8AC3E}">
        <p14:creationId xmlns:p14="http://schemas.microsoft.com/office/powerpoint/2010/main" val="124116888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1457B-9DD2-56CE-60ED-901E606D20C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C5917369-1436-852D-F70E-604CBCDB0C0E}"/>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E24B72A-81B2-BB35-0274-43742408167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067854D6-03C2-4FCC-4FD3-31FF1576256D}"/>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CF78047-AB82-24EA-1D97-FD65981D1B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5B857CD2-BCDE-C121-C453-29C036C128C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2900409-5285-97F1-4091-D60B0D8951D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33</a:t>
            </a:fld>
            <a:endParaRPr lang="zh-HK" altLang="en-US" sz="1600" dirty="0">
              <a:solidFill>
                <a:schemeClr val="bg1"/>
              </a:solidFill>
            </a:endParaRPr>
          </a:p>
        </p:txBody>
      </p:sp>
      <p:sp>
        <p:nvSpPr>
          <p:cNvPr id="7" name="文本框 6">
            <a:extLst>
              <a:ext uri="{FF2B5EF4-FFF2-40B4-BE49-F238E27FC236}">
                <a16:creationId xmlns:a16="http://schemas.microsoft.com/office/drawing/2014/main" id="{E7C3281F-C308-B72E-1A09-EAD8B4377F4C}"/>
              </a:ext>
            </a:extLst>
          </p:cNvPr>
          <p:cNvSpPr txBox="1"/>
          <p:nvPr/>
        </p:nvSpPr>
        <p:spPr>
          <a:xfrm>
            <a:off x="480000" y="800658"/>
            <a:ext cx="662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Ablation Studies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BF66F815-2C9B-CD28-FAB8-12265C81AA28}"/>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FE97FC0C-EF34-9551-DA17-B646EF96CFEF}"/>
              </a:ext>
            </a:extLst>
          </p:cNvPr>
          <p:cNvPicPr>
            <a:picLocks noChangeAspect="1"/>
          </p:cNvPicPr>
          <p:nvPr/>
        </p:nvPicPr>
        <p:blipFill>
          <a:blip r:embed="rId5"/>
          <a:stretch>
            <a:fillRect/>
          </a:stretch>
        </p:blipFill>
        <p:spPr>
          <a:xfrm>
            <a:off x="2280000" y="1337233"/>
            <a:ext cx="7632000" cy="5039999"/>
          </a:xfrm>
          <a:prstGeom prst="rect">
            <a:avLst/>
          </a:prstGeom>
        </p:spPr>
      </p:pic>
    </p:spTree>
    <p:extLst>
      <p:ext uri="{BB962C8B-B14F-4D97-AF65-F5344CB8AC3E}">
        <p14:creationId xmlns:p14="http://schemas.microsoft.com/office/powerpoint/2010/main" val="377991781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0E81-F7D3-225B-611A-9B7834F79CD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55274835-FEB6-525D-132B-6600D16BA01E}"/>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6A0C9ED-8368-8319-8116-0F6C5460E494}"/>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2D379551-1F75-CDD7-7152-F75683A9BF09}"/>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4B0BB1E8-EE32-DC63-CFF9-3BD86508B61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4340ABCC-6633-9FA5-D439-42FF51DA0DD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F518BF92-1981-0B22-FE5C-44645655D05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34</a:t>
            </a:fld>
            <a:endParaRPr lang="zh-HK" altLang="en-US" sz="1600" dirty="0">
              <a:solidFill>
                <a:schemeClr val="bg1"/>
              </a:solidFill>
            </a:endParaRPr>
          </a:p>
        </p:txBody>
      </p:sp>
      <p:sp>
        <p:nvSpPr>
          <p:cNvPr id="7" name="文本框 6">
            <a:extLst>
              <a:ext uri="{FF2B5EF4-FFF2-40B4-BE49-F238E27FC236}">
                <a16:creationId xmlns:a16="http://schemas.microsoft.com/office/drawing/2014/main" id="{D9B7D26C-0A6B-FCA1-3B6B-EE93EC54AA8B}"/>
              </a:ext>
            </a:extLst>
          </p:cNvPr>
          <p:cNvSpPr txBox="1"/>
          <p:nvPr/>
        </p:nvSpPr>
        <p:spPr>
          <a:xfrm>
            <a:off x="480000" y="800658"/>
            <a:ext cx="662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Visualization of Task Representations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A1AE956C-8736-3BAE-4D79-077ACDDC63A9}"/>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004E8675-FDDB-8934-43CD-85DBFAD428DE}"/>
              </a:ext>
            </a:extLst>
          </p:cNvPr>
          <p:cNvPicPr>
            <a:picLocks noChangeAspect="1"/>
          </p:cNvPicPr>
          <p:nvPr/>
        </p:nvPicPr>
        <p:blipFill>
          <a:blip r:embed="rId5"/>
          <a:stretch>
            <a:fillRect/>
          </a:stretch>
        </p:blipFill>
        <p:spPr>
          <a:xfrm>
            <a:off x="2888746" y="1508259"/>
            <a:ext cx="6414508" cy="4737449"/>
          </a:xfrm>
          <a:prstGeom prst="rect">
            <a:avLst/>
          </a:prstGeom>
        </p:spPr>
      </p:pic>
    </p:spTree>
    <p:extLst>
      <p:ext uri="{BB962C8B-B14F-4D97-AF65-F5344CB8AC3E}">
        <p14:creationId xmlns:p14="http://schemas.microsoft.com/office/powerpoint/2010/main" val="350013346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35</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35</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36</a:t>
            </a:fld>
            <a:endParaRPr lang="zh-HK" altLang="en-US" sz="1600" dirty="0">
              <a:solidFill>
                <a:schemeClr val="bg1"/>
              </a:solidFill>
            </a:endParaRPr>
          </a:p>
        </p:txBody>
      </p:sp>
      <p:sp>
        <p:nvSpPr>
          <p:cNvPr id="4" name="矩形 3">
            <a:extLst>
              <a:ext uri="{FF2B5EF4-FFF2-40B4-BE49-F238E27FC236}">
                <a16:creationId xmlns:a16="http://schemas.microsoft.com/office/drawing/2014/main" id="{4D4CC0FA-E6F9-FB8E-7D32-9AF4B9E098D3}"/>
              </a:ext>
            </a:extLst>
          </p:cNvPr>
          <p:cNvSpPr/>
          <p:nvPr/>
        </p:nvSpPr>
        <p:spPr>
          <a:xfrm>
            <a:off x="1889751" y="1083178"/>
            <a:ext cx="8366297" cy="1379734"/>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A246BA5D-416B-2E26-4FCC-25F306A78770}"/>
              </a:ext>
            </a:extLst>
          </p:cNvPr>
          <p:cNvSpPr/>
          <p:nvPr/>
        </p:nvSpPr>
        <p:spPr>
          <a:xfrm>
            <a:off x="1976111" y="82346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DFD6049B-420A-51A8-68DC-CFCFB4CB24E6}"/>
              </a:ext>
            </a:extLst>
          </p:cNvPr>
          <p:cNvSpPr/>
          <p:nvPr/>
        </p:nvSpPr>
        <p:spPr>
          <a:xfrm>
            <a:off x="1889752" y="3039324"/>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D2DC9779-A9CE-4F14-DCF6-FC130EBFD04D}"/>
              </a:ext>
            </a:extLst>
          </p:cNvPr>
          <p:cNvSpPr/>
          <p:nvPr/>
        </p:nvSpPr>
        <p:spPr>
          <a:xfrm>
            <a:off x="2075259" y="277960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03C0793-378A-334C-D49C-A3BEB8140BE0}"/>
              </a:ext>
            </a:extLst>
          </p:cNvPr>
          <p:cNvSpPr txBox="1"/>
          <p:nvPr/>
        </p:nvSpPr>
        <p:spPr>
          <a:xfrm>
            <a:off x="2121459" y="3121799"/>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Contrastive Task Embedding: </a:t>
            </a:r>
            <a:r>
              <a:rPr lang="en-US" altLang="zh-CN" dirty="0"/>
              <a:t>By encoding trajectories into task representations and applying contrastive learning, RIT enables selective knowledge transfer and avoids negative interference.</a:t>
            </a:r>
            <a:endParaRPr lang="zh-CN" altLang="en-US" dirty="0"/>
          </a:p>
        </p:txBody>
      </p:sp>
      <p:sp>
        <p:nvSpPr>
          <p:cNvPr id="9" name="文本框 8">
            <a:extLst>
              <a:ext uri="{FF2B5EF4-FFF2-40B4-BE49-F238E27FC236}">
                <a16:creationId xmlns:a16="http://schemas.microsoft.com/office/drawing/2014/main" id="{9FFAAE5D-536E-C39E-0376-DE70133725BA}"/>
              </a:ext>
            </a:extLst>
          </p:cNvPr>
          <p:cNvSpPr txBox="1"/>
          <p:nvPr/>
        </p:nvSpPr>
        <p:spPr>
          <a:xfrm>
            <a:off x="2132624" y="1094762"/>
            <a:ext cx="8037064" cy="128753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b="1" dirty="0"/>
              <a:t>Explicit Interaction Modeling: RIT</a:t>
            </a:r>
            <a:r>
              <a:rPr lang="en-US" altLang="zh-CN" dirty="0"/>
              <a:t> introduces a sequential decomposition of agent policies, explicitly modeling inter-agent dependencies and enhancing coordination in multi-agent settings.</a:t>
            </a:r>
            <a:endParaRPr lang="zh-CN" altLang="en-US" dirty="0"/>
          </a:p>
        </p:txBody>
      </p:sp>
      <p:sp>
        <p:nvSpPr>
          <p:cNvPr id="10" name="矩形 9">
            <a:extLst>
              <a:ext uri="{FF2B5EF4-FFF2-40B4-BE49-F238E27FC236}">
                <a16:creationId xmlns:a16="http://schemas.microsoft.com/office/drawing/2014/main" id="{50EDBE00-D192-A928-3A83-73579734DA67}"/>
              </a:ext>
            </a:extLst>
          </p:cNvPr>
          <p:cNvSpPr/>
          <p:nvPr/>
        </p:nvSpPr>
        <p:spPr>
          <a:xfrm>
            <a:off x="1889752" y="4989885"/>
            <a:ext cx="8366297" cy="13788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0C76E7AA-CDC5-B0D2-34A8-F6DF0DB07FF3}"/>
              </a:ext>
            </a:extLst>
          </p:cNvPr>
          <p:cNvSpPr/>
          <p:nvPr/>
        </p:nvSpPr>
        <p:spPr>
          <a:xfrm>
            <a:off x="2075259" y="4730169"/>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3B67A33C-18C5-898B-B5BB-1FBFAB11D938}"/>
              </a:ext>
            </a:extLst>
          </p:cNvPr>
          <p:cNvSpPr txBox="1"/>
          <p:nvPr/>
        </p:nvSpPr>
        <p:spPr>
          <a:xfrm>
            <a:off x="2121459" y="5072360"/>
            <a:ext cx="7949082" cy="129407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b="1" dirty="0"/>
              <a:t>Strong Transfer and Generalization: </a:t>
            </a:r>
            <a:r>
              <a:rPr lang="en-US" altLang="zh-CN" dirty="0"/>
              <a:t>RIT demonstrates superior performance in multi-task and zero-shot MARL benchmarks (e.g., MPE, SMAC), proving its effectiveness and adaptability across diverse tasks.</a:t>
            </a:r>
            <a:endParaRPr lang="zh-CN" alt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76185" y="1960245"/>
              <a:ext cx="9112019"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103840"/>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NVIF: Neighboring Variational Information Flow for Cooperative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Large-Scale Multiagent Reinforcement Learning</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Jiajun Chai,</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Yuanheng Zhu,</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Dongbin Zhao</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37</a:t>
            </a:fld>
            <a:endParaRPr lang="zh-HK" altLang="en-US" sz="1600" dirty="0">
              <a:solidFill>
                <a:schemeClr val="bg1"/>
              </a:solidFill>
            </a:endParaRPr>
          </a:p>
        </p:txBody>
      </p:sp>
      <p:sp>
        <p:nvSpPr>
          <p:cNvPr id="12" name="文本框 11"/>
          <p:cNvSpPr txBox="1"/>
          <p:nvPr/>
        </p:nvSpPr>
        <p:spPr>
          <a:xfrm>
            <a:off x="351876" y="4596014"/>
            <a:ext cx="10352124"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IEEE Transactions on Neural Networks and Learning Systems (TNNLS-2024)</a:t>
            </a:r>
          </a:p>
          <a:p>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38</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39</a:t>
            </a:fld>
            <a:endParaRPr lang="zh-HK" altLang="en-US" sz="1600" dirty="0">
              <a:solidFill>
                <a:schemeClr val="bg1"/>
              </a:solidFill>
            </a:endParaRPr>
          </a:p>
        </p:txBody>
      </p:sp>
      <p:sp>
        <p:nvSpPr>
          <p:cNvPr id="3" name="文本框 2">
            <a:extLst>
              <a:ext uri="{FF2B5EF4-FFF2-40B4-BE49-F238E27FC236}">
                <a16:creationId xmlns:a16="http://schemas.microsoft.com/office/drawing/2014/main" id="{DA77BBC9-282F-DB8E-4F39-3EA526A54DBD}"/>
              </a:ext>
            </a:extLst>
          </p:cNvPr>
          <p:cNvSpPr txBox="1"/>
          <p:nvPr/>
        </p:nvSpPr>
        <p:spPr>
          <a:xfrm>
            <a:off x="984000" y="975753"/>
            <a:ext cx="10224000" cy="19759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Cooperative Large-Scale Multi-Agent Reinforcement Learning: </a:t>
            </a:r>
          </a:p>
          <a:p>
            <a:pPr algn="just">
              <a:lnSpc>
                <a:spcPct val="150000"/>
              </a:lnSpc>
            </a:pPr>
            <a:r>
              <a:rPr lang="en-US" altLang="zh-CN" sz="2000" dirty="0">
                <a:latin typeface="Times New Roman" panose="02020603050405020304" pitchFamily="18" charset="0"/>
                <a:cs typeface="Times New Roman" panose="02020603050405020304" pitchFamily="18" charset="0"/>
              </a:rPr>
              <a:t>In large-scale multi-agent reinforcement learning (MARL), efficient cooperation relies on timely and informative communication among agents. However, conventional full-scale communication leads to redundant information exchange, training instability, and limited scalability.</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5B9AF61-BA21-4217-23BE-4EB4BA224EAF}"/>
              </a:ext>
            </a:extLst>
          </p:cNvPr>
          <p:cNvSpPr txBox="1"/>
          <p:nvPr/>
        </p:nvSpPr>
        <p:spPr>
          <a:xfrm>
            <a:off x="984000" y="3096114"/>
            <a:ext cx="9648000" cy="323165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p>
          <a:p>
            <a:r>
              <a:rPr lang="en-US" altLang="zh-CN" sz="2000" b="1" dirty="0">
                <a:latin typeface="Times New Roman" panose="02020603050405020304" pitchFamily="18" charset="0"/>
                <a:cs typeface="Times New Roman" panose="02020603050405020304" pitchFamily="18" charset="0"/>
              </a:rPr>
              <a:t>Information Overload</a:t>
            </a:r>
          </a:p>
          <a:p>
            <a:r>
              <a:rPr lang="en-US" altLang="zh-CN" sz="2000" dirty="0">
                <a:latin typeface="Times New Roman" panose="02020603050405020304" pitchFamily="18" charset="0"/>
                <a:cs typeface="Times New Roman" panose="02020603050405020304" pitchFamily="18" charset="0"/>
              </a:rPr>
              <a:t>Agents receive excessive or irrelevant messages, overwhelming the policy network and hindering effective coordination.</a:t>
            </a:r>
          </a:p>
          <a:p>
            <a:r>
              <a:rPr lang="en-US" altLang="zh-CN" sz="2000" b="1" dirty="0">
                <a:latin typeface="Times New Roman" panose="02020603050405020304" pitchFamily="18" charset="0"/>
                <a:cs typeface="Times New Roman" panose="02020603050405020304" pitchFamily="18" charset="0"/>
              </a:rPr>
              <a:t>Protocol Instability</a:t>
            </a:r>
          </a:p>
          <a:p>
            <a:r>
              <a:rPr lang="en-US" altLang="zh-CN" sz="2000" dirty="0">
                <a:latin typeface="Times New Roman" panose="02020603050405020304" pitchFamily="18" charset="0"/>
                <a:cs typeface="Times New Roman" panose="02020603050405020304" pitchFamily="18" charset="0"/>
              </a:rPr>
              <a:t>Communication protocols trained online suffer from instability and overfitting, degrading performance across diverse tasks.</a:t>
            </a:r>
          </a:p>
          <a:p>
            <a:r>
              <a:rPr lang="en-US" altLang="zh-CN" sz="2000" b="1" dirty="0">
                <a:latin typeface="Times New Roman" panose="02020603050405020304" pitchFamily="18" charset="0"/>
                <a:cs typeface="Times New Roman" panose="02020603050405020304" pitchFamily="18" charset="0"/>
              </a:rPr>
              <a:t>Lack of Scalability</a:t>
            </a:r>
          </a:p>
          <a:p>
            <a:r>
              <a:rPr lang="en-US" altLang="zh-CN" sz="2000" dirty="0">
                <a:latin typeface="Times New Roman" panose="02020603050405020304" pitchFamily="18" charset="0"/>
                <a:cs typeface="Times New Roman" panose="02020603050405020304" pitchFamily="18" charset="0"/>
              </a:rPr>
              <a:t>Traditional message-passing mechanisms do not scale well in environments with large numbers of agents and dynamic topologies.</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a:t>
            </a:fld>
            <a:endParaRPr lang="zh-HK" altLang="en-US" sz="1600" dirty="0">
              <a:solidFill>
                <a:schemeClr val="bg1"/>
              </a:solidFill>
            </a:endParaRPr>
          </a:p>
        </p:txBody>
      </p:sp>
      <p:pic>
        <p:nvPicPr>
          <p:cNvPr id="25" name="图片 24"/>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01116-D7A7-2EF8-2FD8-F156BC921C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CA83E62-92EE-3F7D-5A7D-A8CA72D78583}"/>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89FCDFE-F5C6-5BBD-BE3B-B340B67CC166}"/>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DC9C0616-CBC9-A5BC-72DF-EB5153DA3A63}"/>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BC9EE77F-9A0F-80CA-FACB-257890F1762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A8593B7A-4DA4-2D62-CAAB-FB32EB9CD89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368B328D-015C-0B06-CD64-57664F68BEC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40</a:t>
            </a:fld>
            <a:endParaRPr lang="zh-HK" altLang="en-US" sz="1600" dirty="0">
              <a:solidFill>
                <a:schemeClr val="bg1"/>
              </a:solidFill>
            </a:endParaRPr>
          </a:p>
        </p:txBody>
      </p:sp>
      <p:sp>
        <p:nvSpPr>
          <p:cNvPr id="3" name="文本框 2">
            <a:extLst>
              <a:ext uri="{FF2B5EF4-FFF2-40B4-BE49-F238E27FC236}">
                <a16:creationId xmlns:a16="http://schemas.microsoft.com/office/drawing/2014/main" id="{84BD4C63-434F-9C28-35AC-FA03FE908350}"/>
              </a:ext>
            </a:extLst>
          </p:cNvPr>
          <p:cNvSpPr txBox="1"/>
          <p:nvPr/>
        </p:nvSpPr>
        <p:spPr>
          <a:xfrm>
            <a:off x="480000" y="800658"/>
            <a:ext cx="698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Independent Proximal Policy Optimization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327FA3CF-B15F-D194-29FC-C18AD56EAAD6}"/>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29685BA3-8CA3-7E83-A94B-8A8F7492BB07}"/>
              </a:ext>
            </a:extLst>
          </p:cNvPr>
          <p:cNvPicPr>
            <a:picLocks noChangeAspect="1"/>
          </p:cNvPicPr>
          <p:nvPr/>
        </p:nvPicPr>
        <p:blipFill>
          <a:blip r:embed="rId3"/>
          <a:stretch>
            <a:fillRect/>
          </a:stretch>
        </p:blipFill>
        <p:spPr>
          <a:xfrm>
            <a:off x="480000" y="1723503"/>
            <a:ext cx="5022442" cy="1898015"/>
          </a:xfrm>
          <a:prstGeom prst="rect">
            <a:avLst/>
          </a:prstGeom>
        </p:spPr>
      </p:pic>
      <p:pic>
        <p:nvPicPr>
          <p:cNvPr id="17" name="图片 16">
            <a:extLst>
              <a:ext uri="{FF2B5EF4-FFF2-40B4-BE49-F238E27FC236}">
                <a16:creationId xmlns:a16="http://schemas.microsoft.com/office/drawing/2014/main" id="{9A9EC1A8-AD4C-1B0B-8728-EA4B787F94A7}"/>
              </a:ext>
            </a:extLst>
          </p:cNvPr>
          <p:cNvPicPr>
            <a:picLocks noChangeAspect="1"/>
          </p:cNvPicPr>
          <p:nvPr/>
        </p:nvPicPr>
        <p:blipFill>
          <a:blip r:embed="rId4"/>
          <a:stretch>
            <a:fillRect/>
          </a:stretch>
        </p:blipFill>
        <p:spPr>
          <a:xfrm>
            <a:off x="6343963" y="1946776"/>
            <a:ext cx="5276149" cy="2067849"/>
          </a:xfrm>
          <a:prstGeom prst="rect">
            <a:avLst/>
          </a:prstGeom>
        </p:spPr>
      </p:pic>
      <p:pic>
        <p:nvPicPr>
          <p:cNvPr id="20" name="图片 19">
            <a:extLst>
              <a:ext uri="{FF2B5EF4-FFF2-40B4-BE49-F238E27FC236}">
                <a16:creationId xmlns:a16="http://schemas.microsoft.com/office/drawing/2014/main" id="{23992FC0-A40B-BB56-4C07-E65FE724737F}"/>
              </a:ext>
            </a:extLst>
          </p:cNvPr>
          <p:cNvPicPr>
            <a:picLocks noChangeAspect="1"/>
          </p:cNvPicPr>
          <p:nvPr/>
        </p:nvPicPr>
        <p:blipFill>
          <a:blip r:embed="rId5"/>
          <a:stretch>
            <a:fillRect/>
          </a:stretch>
        </p:blipFill>
        <p:spPr>
          <a:xfrm>
            <a:off x="6475296" y="4434521"/>
            <a:ext cx="5013481" cy="1698783"/>
          </a:xfrm>
          <a:prstGeom prst="rect">
            <a:avLst/>
          </a:prstGeom>
        </p:spPr>
      </p:pic>
      <p:pic>
        <p:nvPicPr>
          <p:cNvPr id="24" name="图片 23">
            <a:extLst>
              <a:ext uri="{FF2B5EF4-FFF2-40B4-BE49-F238E27FC236}">
                <a16:creationId xmlns:a16="http://schemas.microsoft.com/office/drawing/2014/main" id="{4689F478-2B4B-527F-6449-BAB2901903DD}"/>
              </a:ext>
            </a:extLst>
          </p:cNvPr>
          <p:cNvPicPr>
            <a:picLocks noChangeAspect="1"/>
          </p:cNvPicPr>
          <p:nvPr/>
        </p:nvPicPr>
        <p:blipFill>
          <a:blip r:embed="rId6"/>
          <a:stretch>
            <a:fillRect/>
          </a:stretch>
        </p:blipFill>
        <p:spPr>
          <a:xfrm>
            <a:off x="345183" y="4352980"/>
            <a:ext cx="5371522" cy="1811328"/>
          </a:xfrm>
          <a:prstGeom prst="rect">
            <a:avLst/>
          </a:prstGeom>
        </p:spPr>
      </p:pic>
    </p:spTree>
    <p:extLst>
      <p:ext uri="{BB962C8B-B14F-4D97-AF65-F5344CB8AC3E}">
        <p14:creationId xmlns:p14="http://schemas.microsoft.com/office/powerpoint/2010/main" val="23886893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41</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6B2CB-B5E6-1471-A9DD-FD410EFD68D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C85BC93-58E9-8325-195B-AE16AF81E87C}"/>
              </a:ext>
            </a:extLst>
          </p:cNvPr>
          <p:cNvSpPr txBox="1"/>
          <p:nvPr/>
        </p:nvSpPr>
        <p:spPr>
          <a:xfrm>
            <a:off x="624000" y="905958"/>
            <a:ext cx="6696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Neighboring Variational Information Flow (NVIF)</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51EEC42C-D384-61C8-A5B8-EB75EE8EC5B7}"/>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27DA8724-8A30-C702-24E8-46093874C2E1}"/>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4DE3125-9DFF-382B-8EF4-E560AD0BBB7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4BCFE166-E0DF-3CD7-AA09-D6F85AE3173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31F63745-1B83-EF79-2496-6D0F806FBA6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42</a:t>
            </a:fld>
            <a:endParaRPr lang="zh-HK" altLang="en-US" sz="1600" dirty="0">
              <a:solidFill>
                <a:schemeClr val="bg1"/>
              </a:solidFill>
            </a:endParaRPr>
          </a:p>
        </p:txBody>
      </p:sp>
      <p:sp>
        <p:nvSpPr>
          <p:cNvPr id="27" name="矩形 26">
            <a:extLst>
              <a:ext uri="{FF2B5EF4-FFF2-40B4-BE49-F238E27FC236}">
                <a16:creationId xmlns:a16="http://schemas.microsoft.com/office/drawing/2014/main" id="{1347364F-B384-F271-997D-439C6BAAF29A}"/>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99E93A62-8764-03F9-372D-7C5C0855F7E4}"/>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14" name="图片 13">
            <a:extLst>
              <a:ext uri="{FF2B5EF4-FFF2-40B4-BE49-F238E27FC236}">
                <a16:creationId xmlns:a16="http://schemas.microsoft.com/office/drawing/2014/main" id="{76D18326-DC1D-21BC-6941-1018156A05B6}"/>
              </a:ext>
            </a:extLst>
          </p:cNvPr>
          <p:cNvPicPr>
            <a:picLocks noChangeAspect="1"/>
          </p:cNvPicPr>
          <p:nvPr/>
        </p:nvPicPr>
        <p:blipFill>
          <a:blip r:embed="rId3"/>
          <a:stretch>
            <a:fillRect/>
          </a:stretch>
        </p:blipFill>
        <p:spPr>
          <a:xfrm>
            <a:off x="1498722" y="1579244"/>
            <a:ext cx="9349278" cy="4578537"/>
          </a:xfrm>
          <a:prstGeom prst="rect">
            <a:avLst/>
          </a:prstGeom>
        </p:spPr>
      </p:pic>
    </p:spTree>
    <p:extLst>
      <p:ext uri="{BB962C8B-B14F-4D97-AF65-F5344CB8AC3E}">
        <p14:creationId xmlns:p14="http://schemas.microsoft.com/office/powerpoint/2010/main" val="60627911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80738-5B92-2A10-A864-F20AA36902FC}"/>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36023290-32C5-6C92-4C66-A8A39551DBD6}"/>
              </a:ext>
            </a:extLst>
          </p:cNvPr>
          <p:cNvSpPr txBox="1"/>
          <p:nvPr/>
        </p:nvSpPr>
        <p:spPr>
          <a:xfrm>
            <a:off x="624000" y="905958"/>
            <a:ext cx="6696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Neighboring Variational Information Flow (NVIF)</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FA607D84-4016-9F52-56A8-86BC6DA8C7D1}"/>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7F20FDCD-417D-81B7-CCE7-2DC15FB67EBF}"/>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750C60F7-25F8-9D2A-B010-4C85AA182F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337F98F9-B6F9-910A-363F-E66DBC859B3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B393FA3D-4327-EE35-360B-9505C8DB79F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43</a:t>
            </a:fld>
            <a:endParaRPr lang="zh-HK" altLang="en-US" sz="1600" dirty="0">
              <a:solidFill>
                <a:schemeClr val="bg1"/>
              </a:solidFill>
            </a:endParaRPr>
          </a:p>
        </p:txBody>
      </p:sp>
      <p:sp>
        <p:nvSpPr>
          <p:cNvPr id="27" name="矩形 26">
            <a:extLst>
              <a:ext uri="{FF2B5EF4-FFF2-40B4-BE49-F238E27FC236}">
                <a16:creationId xmlns:a16="http://schemas.microsoft.com/office/drawing/2014/main" id="{34DDA6B4-FD35-19BA-E451-560E33366C03}"/>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CA150B5D-634A-1BE4-32EF-11E2ED0A44D7}"/>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0E122C0-4129-C2BB-7C72-4A3A922CA629}"/>
                  </a:ext>
                </a:extLst>
              </p:cNvPr>
              <p:cNvSpPr txBox="1"/>
              <p:nvPr/>
            </p:nvSpPr>
            <p:spPr>
              <a:xfrm>
                <a:off x="388278" y="1750577"/>
                <a:ext cx="6696001" cy="3818096"/>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Motivation: </a:t>
                </a:r>
              </a:p>
              <a:p>
                <a:pPr algn="just"/>
                <a:r>
                  <a:rPr lang="en-US" altLang="zh-CN" sz="2400" dirty="0">
                    <a:latin typeface="Times New Roman" panose="02020603050405020304" pitchFamily="18" charset="0"/>
                    <a:cs typeface="Times New Roman" panose="02020603050405020304" pitchFamily="18" charset="0"/>
                  </a:rPr>
                  <a:t>In large-scale MARL, agents often receive redundant or unstable messages. The goal is to compress and stabilize neighborhood communication using variational inference.</a:t>
                </a:r>
                <a:endParaRPr lang="en-US" altLang="zh-CN" sz="2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Core Idea: </a:t>
                </a:r>
              </a:p>
              <a:p>
                <a:pPr algn="just"/>
                <a:r>
                  <a:rPr lang="en-US" altLang="zh-CN" sz="2400" dirty="0">
                    <a:latin typeface="Times New Roman" panose="02020603050405020304" pitchFamily="18" charset="0"/>
                    <a:cs typeface="Times New Roman" panose="02020603050405020304" pitchFamily="18" charset="0"/>
                  </a:rPr>
                  <a:t>Each agent builds a Maximum Information Set </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h</m:t>
                        </m:r>
                      </m:e>
                      <m:sub>
                        <m:r>
                          <a:rPr lang="en-US" altLang="zh-CN" sz="2400" b="0" i="1" smtClean="0">
                            <a:latin typeface="Cambria Math" panose="02040503050406030204" pitchFamily="18" charset="0"/>
                            <a:cs typeface="Times New Roman" panose="02020603050405020304" pitchFamily="18" charset="0"/>
                          </a:rPr>
                          <m:t>𝑖</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𝑡</m:t>
                        </m:r>
                      </m:sub>
                    </m:sSub>
                  </m:oMath>
                </a14:m>
                <a:r>
                  <a:rPr lang="en-US" altLang="zh-CN" sz="2400" dirty="0">
                    <a:latin typeface="Times New Roman" panose="02020603050405020304" pitchFamily="18" charset="0"/>
                    <a:cs typeface="Times New Roman" panose="02020603050405020304" pitchFamily="18" charset="0"/>
                  </a:rPr>
                  <a:t>​  from its neighbors’ temporal and spatial information.</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gn="just"/>
                <a:r>
                  <a:rPr lang="en-US" altLang="zh-CN" sz="2400" dirty="0">
                    <a:latin typeface="Times New Roman" panose="02020603050405020304" pitchFamily="18" charset="0"/>
                    <a:cs typeface="Times New Roman" panose="02020603050405020304" pitchFamily="18" charset="0"/>
                  </a:rPr>
                  <a:t>The set is encoded into a latent representation </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acc>
                          <m:accPr>
                            <m:chr m:val="̂"/>
                            <m:ctrlPr>
                              <a:rPr lang="en-US" altLang="zh-CN" sz="240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𝑠</m:t>
                            </m:r>
                          </m:e>
                        </m:acc>
                      </m:e>
                      <m:sub>
                        <m:r>
                          <a:rPr lang="en-US" altLang="zh-CN" sz="2400" b="0" i="1" smtClean="0">
                            <a:latin typeface="Cambria Math" panose="02040503050406030204" pitchFamily="18" charset="0"/>
                            <a:cs typeface="Times New Roman" panose="02020603050405020304" pitchFamily="18" charset="0"/>
                          </a:rPr>
                          <m:t>𝑖</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𝑡</m:t>
                        </m:r>
                      </m:sub>
                    </m:sSub>
                  </m:oMath>
                </a14:m>
                <a:r>
                  <a:rPr lang="en-US" altLang="zh-CN" sz="2400" dirty="0">
                    <a:latin typeface="Times New Roman" panose="02020603050405020304" pitchFamily="18" charset="0"/>
                    <a:cs typeface="Times New Roman" panose="02020603050405020304" pitchFamily="18" charset="0"/>
                  </a:rPr>
                  <a:t>, using a Variational Autoencoder (VAE).</a:t>
                </a:r>
                <a:endParaRPr lang="en-US" altLang="zh-CN" sz="2400" b="1"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10E122C0-4129-C2BB-7C72-4A3A922CA629}"/>
                  </a:ext>
                </a:extLst>
              </p:cNvPr>
              <p:cNvSpPr txBox="1">
                <a:spLocks noRot="1" noChangeAspect="1" noMove="1" noResize="1" noEditPoints="1" noAdjustHandles="1" noChangeArrowheads="1" noChangeShapeType="1" noTextEdit="1"/>
              </p:cNvSpPr>
              <p:nvPr/>
            </p:nvSpPr>
            <p:spPr>
              <a:xfrm>
                <a:off x="388278" y="1750577"/>
                <a:ext cx="6696001" cy="3818096"/>
              </a:xfrm>
              <a:prstGeom prst="rect">
                <a:avLst/>
              </a:prstGeom>
              <a:blipFill>
                <a:blip r:embed="rId3"/>
                <a:stretch>
                  <a:fillRect l="-1457" t="-1278" r="-1366" b="-287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3530BF59-45A0-9785-D7EF-545544089671}"/>
              </a:ext>
            </a:extLst>
          </p:cNvPr>
          <p:cNvPicPr>
            <a:picLocks noChangeAspect="1"/>
          </p:cNvPicPr>
          <p:nvPr/>
        </p:nvPicPr>
        <p:blipFill>
          <a:blip r:embed="rId4"/>
          <a:stretch>
            <a:fillRect/>
          </a:stretch>
        </p:blipFill>
        <p:spPr>
          <a:xfrm>
            <a:off x="7111504" y="2189102"/>
            <a:ext cx="4888496" cy="2779459"/>
          </a:xfrm>
          <a:prstGeom prst="rect">
            <a:avLst/>
          </a:prstGeom>
        </p:spPr>
      </p:pic>
    </p:spTree>
    <p:extLst>
      <p:ext uri="{BB962C8B-B14F-4D97-AF65-F5344CB8AC3E}">
        <p14:creationId xmlns:p14="http://schemas.microsoft.com/office/powerpoint/2010/main" val="6236159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743E3-FB39-F0EF-BA35-7FDCC1306926}"/>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EF951CB9-D02B-E967-11BF-C5B2C5E6B54A}"/>
              </a:ext>
            </a:extLst>
          </p:cNvPr>
          <p:cNvSpPr txBox="1"/>
          <p:nvPr/>
        </p:nvSpPr>
        <p:spPr>
          <a:xfrm>
            <a:off x="624000" y="905958"/>
            <a:ext cx="6696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Neighboring Variational Information Flow (NVIF)</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823FE6A6-BEEA-684E-1EDB-9CF2BD0227B2}"/>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FFFC8A92-5D24-7CB5-3145-343299313238}"/>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FEA096B5-DACB-0D5F-3CD3-420D7F16C8F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4456720-1A95-3385-2F1A-38C9F77C17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D0BCE341-8B67-3A75-5B2F-D56347B995D1}"/>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44</a:t>
            </a:fld>
            <a:endParaRPr lang="zh-HK" altLang="en-US" sz="1600" dirty="0">
              <a:solidFill>
                <a:schemeClr val="bg1"/>
              </a:solidFill>
            </a:endParaRPr>
          </a:p>
        </p:txBody>
      </p:sp>
      <p:sp>
        <p:nvSpPr>
          <p:cNvPr id="27" name="矩形 26">
            <a:extLst>
              <a:ext uri="{FF2B5EF4-FFF2-40B4-BE49-F238E27FC236}">
                <a16:creationId xmlns:a16="http://schemas.microsoft.com/office/drawing/2014/main" id="{03B34ABB-251E-5234-9CC3-6236B5D1DC3D}"/>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75EB0CFA-39F4-6A97-0711-48B42AF9AFA9}"/>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A075A34A-CFA0-A2A1-EC94-DBF130DE56BE}"/>
              </a:ext>
            </a:extLst>
          </p:cNvPr>
          <p:cNvPicPr>
            <a:picLocks noChangeAspect="1"/>
          </p:cNvPicPr>
          <p:nvPr/>
        </p:nvPicPr>
        <p:blipFill>
          <a:blip r:embed="rId3"/>
          <a:stretch>
            <a:fillRect/>
          </a:stretch>
        </p:blipFill>
        <p:spPr>
          <a:xfrm>
            <a:off x="120000" y="1973714"/>
            <a:ext cx="6089182" cy="2220622"/>
          </a:xfrm>
          <a:prstGeom prst="rect">
            <a:avLst/>
          </a:prstGeom>
        </p:spPr>
      </p:pic>
      <p:pic>
        <p:nvPicPr>
          <p:cNvPr id="8" name="图片 7">
            <a:extLst>
              <a:ext uri="{FF2B5EF4-FFF2-40B4-BE49-F238E27FC236}">
                <a16:creationId xmlns:a16="http://schemas.microsoft.com/office/drawing/2014/main" id="{84BEFDA4-1662-909C-3484-1E2AAE19902B}"/>
              </a:ext>
            </a:extLst>
          </p:cNvPr>
          <p:cNvPicPr>
            <a:picLocks noChangeAspect="1"/>
          </p:cNvPicPr>
          <p:nvPr/>
        </p:nvPicPr>
        <p:blipFill>
          <a:blip r:embed="rId4"/>
          <a:stretch>
            <a:fillRect/>
          </a:stretch>
        </p:blipFill>
        <p:spPr>
          <a:xfrm>
            <a:off x="492831" y="5007336"/>
            <a:ext cx="5716351" cy="731160"/>
          </a:xfrm>
          <a:prstGeom prst="rect">
            <a:avLst/>
          </a:prstGeom>
        </p:spPr>
      </p:pic>
      <p:pic>
        <p:nvPicPr>
          <p:cNvPr id="9" name="图片 8">
            <a:extLst>
              <a:ext uri="{FF2B5EF4-FFF2-40B4-BE49-F238E27FC236}">
                <a16:creationId xmlns:a16="http://schemas.microsoft.com/office/drawing/2014/main" id="{2155292B-6A71-E14E-90D4-388CA67BCB05}"/>
              </a:ext>
            </a:extLst>
          </p:cNvPr>
          <p:cNvPicPr>
            <a:picLocks noChangeAspect="1"/>
          </p:cNvPicPr>
          <p:nvPr/>
        </p:nvPicPr>
        <p:blipFill>
          <a:blip r:embed="rId5"/>
          <a:stretch>
            <a:fillRect/>
          </a:stretch>
        </p:blipFill>
        <p:spPr>
          <a:xfrm>
            <a:off x="7161093" y="2490886"/>
            <a:ext cx="4726898" cy="972520"/>
          </a:xfrm>
          <a:prstGeom prst="rect">
            <a:avLst/>
          </a:prstGeom>
        </p:spPr>
      </p:pic>
      <p:pic>
        <p:nvPicPr>
          <p:cNvPr id="10" name="图片 9">
            <a:extLst>
              <a:ext uri="{FF2B5EF4-FFF2-40B4-BE49-F238E27FC236}">
                <a16:creationId xmlns:a16="http://schemas.microsoft.com/office/drawing/2014/main" id="{132ABFDB-5A69-6077-5537-6F7C21D6E5EB}"/>
              </a:ext>
            </a:extLst>
          </p:cNvPr>
          <p:cNvPicPr>
            <a:picLocks noChangeAspect="1"/>
          </p:cNvPicPr>
          <p:nvPr/>
        </p:nvPicPr>
        <p:blipFill>
          <a:blip r:embed="rId6"/>
          <a:stretch>
            <a:fillRect/>
          </a:stretch>
        </p:blipFill>
        <p:spPr>
          <a:xfrm>
            <a:off x="7161093" y="4194336"/>
            <a:ext cx="4726898" cy="888554"/>
          </a:xfrm>
          <a:prstGeom prst="rect">
            <a:avLst/>
          </a:prstGeom>
        </p:spPr>
      </p:pic>
      <p:pic>
        <p:nvPicPr>
          <p:cNvPr id="14" name="图片 13">
            <a:extLst>
              <a:ext uri="{FF2B5EF4-FFF2-40B4-BE49-F238E27FC236}">
                <a16:creationId xmlns:a16="http://schemas.microsoft.com/office/drawing/2014/main" id="{9A0BCF0F-C833-4E95-E5D4-DD1CC42B3C24}"/>
              </a:ext>
            </a:extLst>
          </p:cNvPr>
          <p:cNvPicPr>
            <a:picLocks noChangeAspect="1"/>
          </p:cNvPicPr>
          <p:nvPr/>
        </p:nvPicPr>
        <p:blipFill>
          <a:blip r:embed="rId7"/>
          <a:stretch>
            <a:fillRect/>
          </a:stretch>
        </p:blipFill>
        <p:spPr>
          <a:xfrm>
            <a:off x="8441658" y="5903650"/>
            <a:ext cx="3446333" cy="333350"/>
          </a:xfrm>
          <a:prstGeom prst="rect">
            <a:avLst/>
          </a:prstGeom>
        </p:spPr>
      </p:pic>
      <p:sp>
        <p:nvSpPr>
          <p:cNvPr id="15" name="文本框 14">
            <a:extLst>
              <a:ext uri="{FF2B5EF4-FFF2-40B4-BE49-F238E27FC236}">
                <a16:creationId xmlns:a16="http://schemas.microsoft.com/office/drawing/2014/main" id="{C6D4F692-5D00-3AE5-27E4-C4C6C858292B}"/>
              </a:ext>
            </a:extLst>
          </p:cNvPr>
          <p:cNvSpPr txBox="1"/>
          <p:nvPr/>
        </p:nvSpPr>
        <p:spPr>
          <a:xfrm>
            <a:off x="768000" y="1549177"/>
            <a:ext cx="5256000" cy="369332"/>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Maximum Information Set Construction</a:t>
            </a:r>
            <a:endParaRPr lang="zh-CN" altLang="en-US" dirty="0"/>
          </a:p>
        </p:txBody>
      </p:sp>
      <p:sp>
        <p:nvSpPr>
          <p:cNvPr id="16" name="文本框 15">
            <a:extLst>
              <a:ext uri="{FF2B5EF4-FFF2-40B4-BE49-F238E27FC236}">
                <a16:creationId xmlns:a16="http://schemas.microsoft.com/office/drawing/2014/main" id="{C4521DEC-F6ED-FED4-A608-24A966FD3290}"/>
              </a:ext>
            </a:extLst>
          </p:cNvPr>
          <p:cNvSpPr txBox="1"/>
          <p:nvPr/>
        </p:nvSpPr>
        <p:spPr>
          <a:xfrm>
            <a:off x="771771" y="4497937"/>
            <a:ext cx="5256000" cy="369332"/>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Latent Variable Sampling for VAE</a:t>
            </a:r>
            <a:endParaRPr lang="zh-CN" altLang="en-US" dirty="0"/>
          </a:p>
        </p:txBody>
      </p:sp>
      <p:sp>
        <p:nvSpPr>
          <p:cNvPr id="17" name="文本框 16">
            <a:extLst>
              <a:ext uri="{FF2B5EF4-FFF2-40B4-BE49-F238E27FC236}">
                <a16:creationId xmlns:a16="http://schemas.microsoft.com/office/drawing/2014/main" id="{DDFB8EBD-1BCE-C1A4-BEC7-F1A2B2B6AEAD}"/>
              </a:ext>
            </a:extLst>
          </p:cNvPr>
          <p:cNvSpPr txBox="1"/>
          <p:nvPr/>
        </p:nvSpPr>
        <p:spPr>
          <a:xfrm>
            <a:off x="7032000" y="1654450"/>
            <a:ext cx="5256000" cy="369332"/>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Variational Loss</a:t>
            </a:r>
            <a:endParaRPr lang="zh-CN" altLang="en-US" dirty="0"/>
          </a:p>
        </p:txBody>
      </p:sp>
      <p:sp>
        <p:nvSpPr>
          <p:cNvPr id="18" name="文本框 17">
            <a:extLst>
              <a:ext uri="{FF2B5EF4-FFF2-40B4-BE49-F238E27FC236}">
                <a16:creationId xmlns:a16="http://schemas.microsoft.com/office/drawing/2014/main" id="{2E004E77-1424-F436-40E7-0C6E773B162C}"/>
              </a:ext>
            </a:extLst>
          </p:cNvPr>
          <p:cNvSpPr txBox="1"/>
          <p:nvPr/>
        </p:nvSpPr>
        <p:spPr>
          <a:xfrm>
            <a:off x="7032000" y="3692473"/>
            <a:ext cx="5256000" cy="369332"/>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Consistency Loss</a:t>
            </a:r>
            <a:endParaRPr lang="zh-CN" altLang="en-US" dirty="0"/>
          </a:p>
        </p:txBody>
      </p:sp>
      <p:sp>
        <p:nvSpPr>
          <p:cNvPr id="19" name="文本框 18">
            <a:extLst>
              <a:ext uri="{FF2B5EF4-FFF2-40B4-BE49-F238E27FC236}">
                <a16:creationId xmlns:a16="http://schemas.microsoft.com/office/drawing/2014/main" id="{AEB43CC9-619A-258B-9DC1-790D711F0168}"/>
              </a:ext>
            </a:extLst>
          </p:cNvPr>
          <p:cNvSpPr txBox="1"/>
          <p:nvPr/>
        </p:nvSpPr>
        <p:spPr>
          <a:xfrm>
            <a:off x="7032000" y="5291668"/>
            <a:ext cx="5256000" cy="369332"/>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Total NVIF Loss</a:t>
            </a:r>
            <a:endParaRPr lang="zh-CN" altLang="en-US" dirty="0"/>
          </a:p>
        </p:txBody>
      </p:sp>
    </p:spTree>
    <p:extLst>
      <p:ext uri="{BB962C8B-B14F-4D97-AF65-F5344CB8AC3E}">
        <p14:creationId xmlns:p14="http://schemas.microsoft.com/office/powerpoint/2010/main" val="141131217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579A-254A-EA9B-41BC-53C08ACC5299}"/>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08C4E84E-50FD-4690-55A9-A76CC8166199}"/>
              </a:ext>
            </a:extLst>
          </p:cNvPr>
          <p:cNvSpPr txBox="1"/>
          <p:nvPr/>
        </p:nvSpPr>
        <p:spPr>
          <a:xfrm>
            <a:off x="624000" y="905958"/>
            <a:ext cx="6696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Training Algorithm of NVIF</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3DA7A443-482D-0084-E8E0-D61FA5197CBC}"/>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1CBA9059-82F1-D888-E911-951B19B642F8}"/>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62B0E25D-7343-6B68-9026-E0A3079D9E1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1768102-28A0-C708-9FA5-A9DBD98075A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FA5D216A-EAE4-8A8C-E65F-26B63913CB6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45</a:t>
            </a:fld>
            <a:endParaRPr lang="zh-HK" altLang="en-US" sz="1600" dirty="0">
              <a:solidFill>
                <a:schemeClr val="bg1"/>
              </a:solidFill>
            </a:endParaRPr>
          </a:p>
        </p:txBody>
      </p:sp>
      <p:sp>
        <p:nvSpPr>
          <p:cNvPr id="27" name="矩形 26">
            <a:extLst>
              <a:ext uri="{FF2B5EF4-FFF2-40B4-BE49-F238E27FC236}">
                <a16:creationId xmlns:a16="http://schemas.microsoft.com/office/drawing/2014/main" id="{DCEC746B-92B0-C7CC-BC41-E1D88E86FAE8}"/>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85ADF3A8-6ABC-108A-0AEE-83B6A61684EB}"/>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2" name="图片 31">
            <a:extLst>
              <a:ext uri="{FF2B5EF4-FFF2-40B4-BE49-F238E27FC236}">
                <a16:creationId xmlns:a16="http://schemas.microsoft.com/office/drawing/2014/main" id="{80F230BF-4135-DEC3-9727-810E69A98151}"/>
              </a:ext>
            </a:extLst>
          </p:cNvPr>
          <p:cNvPicPr>
            <a:picLocks noChangeAspect="1"/>
          </p:cNvPicPr>
          <p:nvPr/>
        </p:nvPicPr>
        <p:blipFill>
          <a:blip r:embed="rId3"/>
          <a:stretch>
            <a:fillRect/>
          </a:stretch>
        </p:blipFill>
        <p:spPr>
          <a:xfrm>
            <a:off x="5609700" y="2685677"/>
            <a:ext cx="5400000" cy="425400"/>
          </a:xfrm>
          <a:prstGeom prst="rect">
            <a:avLst/>
          </a:prstGeom>
        </p:spPr>
      </p:pic>
      <p:pic>
        <p:nvPicPr>
          <p:cNvPr id="34" name="图片 33">
            <a:extLst>
              <a:ext uri="{FF2B5EF4-FFF2-40B4-BE49-F238E27FC236}">
                <a16:creationId xmlns:a16="http://schemas.microsoft.com/office/drawing/2014/main" id="{E0E5F793-6696-E672-B0FA-21CF146231A1}"/>
              </a:ext>
            </a:extLst>
          </p:cNvPr>
          <p:cNvPicPr>
            <a:picLocks noChangeAspect="1"/>
          </p:cNvPicPr>
          <p:nvPr/>
        </p:nvPicPr>
        <p:blipFill>
          <a:blip r:embed="rId4"/>
          <a:stretch>
            <a:fillRect/>
          </a:stretch>
        </p:blipFill>
        <p:spPr>
          <a:xfrm>
            <a:off x="5592000" y="3251490"/>
            <a:ext cx="5400000" cy="865650"/>
          </a:xfrm>
          <a:prstGeom prst="rect">
            <a:avLst/>
          </a:prstGeom>
        </p:spPr>
      </p:pic>
      <p:pic>
        <p:nvPicPr>
          <p:cNvPr id="36" name="图片 35">
            <a:extLst>
              <a:ext uri="{FF2B5EF4-FFF2-40B4-BE49-F238E27FC236}">
                <a16:creationId xmlns:a16="http://schemas.microsoft.com/office/drawing/2014/main" id="{01702D04-3350-DA7F-16A6-4AB31620AFEA}"/>
              </a:ext>
            </a:extLst>
          </p:cNvPr>
          <p:cNvPicPr>
            <a:picLocks noChangeAspect="1"/>
          </p:cNvPicPr>
          <p:nvPr/>
        </p:nvPicPr>
        <p:blipFill>
          <a:blip r:embed="rId5"/>
          <a:stretch>
            <a:fillRect/>
          </a:stretch>
        </p:blipFill>
        <p:spPr>
          <a:xfrm>
            <a:off x="6118440" y="4835721"/>
            <a:ext cx="5400000" cy="433950"/>
          </a:xfrm>
          <a:prstGeom prst="rect">
            <a:avLst/>
          </a:prstGeom>
        </p:spPr>
      </p:pic>
      <p:pic>
        <p:nvPicPr>
          <p:cNvPr id="38" name="图片 37">
            <a:extLst>
              <a:ext uri="{FF2B5EF4-FFF2-40B4-BE49-F238E27FC236}">
                <a16:creationId xmlns:a16="http://schemas.microsoft.com/office/drawing/2014/main" id="{D984C28D-ABF0-0B5A-F675-01B6D83C6DEF}"/>
              </a:ext>
            </a:extLst>
          </p:cNvPr>
          <p:cNvPicPr>
            <a:picLocks noChangeAspect="1"/>
          </p:cNvPicPr>
          <p:nvPr/>
        </p:nvPicPr>
        <p:blipFill>
          <a:blip r:embed="rId6"/>
          <a:stretch>
            <a:fillRect/>
          </a:stretch>
        </p:blipFill>
        <p:spPr>
          <a:xfrm>
            <a:off x="6118440" y="5490000"/>
            <a:ext cx="5400000" cy="459000"/>
          </a:xfrm>
          <a:prstGeom prst="rect">
            <a:avLst/>
          </a:prstGeom>
        </p:spPr>
      </p:pic>
      <p:pic>
        <p:nvPicPr>
          <p:cNvPr id="40" name="图片 39">
            <a:extLst>
              <a:ext uri="{FF2B5EF4-FFF2-40B4-BE49-F238E27FC236}">
                <a16:creationId xmlns:a16="http://schemas.microsoft.com/office/drawing/2014/main" id="{5C10CCCF-6AFF-D82C-F810-616AFF6F8D58}"/>
              </a:ext>
            </a:extLst>
          </p:cNvPr>
          <p:cNvPicPr>
            <a:picLocks noChangeAspect="1"/>
          </p:cNvPicPr>
          <p:nvPr/>
        </p:nvPicPr>
        <p:blipFill>
          <a:blip r:embed="rId7"/>
          <a:stretch>
            <a:fillRect/>
          </a:stretch>
        </p:blipFill>
        <p:spPr>
          <a:xfrm>
            <a:off x="6226440" y="4370587"/>
            <a:ext cx="5292000" cy="318284"/>
          </a:xfrm>
          <a:prstGeom prst="rect">
            <a:avLst/>
          </a:prstGeom>
        </p:spPr>
      </p:pic>
      <p:sp>
        <p:nvSpPr>
          <p:cNvPr id="41" name="文本框 40">
            <a:extLst>
              <a:ext uri="{FF2B5EF4-FFF2-40B4-BE49-F238E27FC236}">
                <a16:creationId xmlns:a16="http://schemas.microsoft.com/office/drawing/2014/main" id="{8864B5A7-B509-04FC-CB90-DA9E9D9A86CE}"/>
              </a:ext>
            </a:extLst>
          </p:cNvPr>
          <p:cNvSpPr txBox="1"/>
          <p:nvPr/>
        </p:nvSpPr>
        <p:spPr>
          <a:xfrm>
            <a:off x="624000" y="1357895"/>
            <a:ext cx="10977812" cy="646331"/>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This section introduces the offline pretraining stage of NVIF, focusing on building a novel encoder architecture to compress Maximum Information Sets (MIS) into latent states.</a:t>
            </a:r>
            <a:endParaRPr lang="zh-CN" altLang="en-US" dirty="0"/>
          </a:p>
        </p:txBody>
      </p:sp>
      <p:sp>
        <p:nvSpPr>
          <p:cNvPr id="42" name="文本框 41">
            <a:extLst>
              <a:ext uri="{FF2B5EF4-FFF2-40B4-BE49-F238E27FC236}">
                <a16:creationId xmlns:a16="http://schemas.microsoft.com/office/drawing/2014/main" id="{39745461-658C-99A4-41BD-6E98543A646C}"/>
              </a:ext>
            </a:extLst>
          </p:cNvPr>
          <p:cNvSpPr txBox="1"/>
          <p:nvPr/>
        </p:nvSpPr>
        <p:spPr>
          <a:xfrm>
            <a:off x="1776000" y="3229792"/>
            <a:ext cx="3816000" cy="369332"/>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GCN Encoding via </a:t>
            </a:r>
            <a:r>
              <a:rPr lang="en-US" altLang="zh-CN" sz="1800" b="1" dirty="0" err="1">
                <a:latin typeface="Times New Roman" panose="02020603050405020304" pitchFamily="18" charset="0"/>
                <a:cs typeface="Times New Roman" panose="02020603050405020304" pitchFamily="18" charset="0"/>
              </a:rPr>
              <a:t>FlowNet</a:t>
            </a:r>
            <a:endParaRPr lang="zh-CN" altLang="en-US" dirty="0"/>
          </a:p>
        </p:txBody>
      </p:sp>
      <p:sp>
        <p:nvSpPr>
          <p:cNvPr id="43" name="文本框 42">
            <a:extLst>
              <a:ext uri="{FF2B5EF4-FFF2-40B4-BE49-F238E27FC236}">
                <a16:creationId xmlns:a16="http://schemas.microsoft.com/office/drawing/2014/main" id="{23001433-2074-8B59-92EE-60F18D7D995A}"/>
              </a:ext>
            </a:extLst>
          </p:cNvPr>
          <p:cNvSpPr txBox="1"/>
          <p:nvPr/>
        </p:nvSpPr>
        <p:spPr>
          <a:xfrm>
            <a:off x="624000" y="4643668"/>
            <a:ext cx="5760000" cy="369332"/>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GRU state modeling: sequence information compression</a:t>
            </a:r>
            <a:endParaRPr lang="zh-CN" altLang="en-US" dirty="0"/>
          </a:p>
        </p:txBody>
      </p:sp>
      <p:sp>
        <p:nvSpPr>
          <p:cNvPr id="44" name="文本框 43">
            <a:extLst>
              <a:ext uri="{FF2B5EF4-FFF2-40B4-BE49-F238E27FC236}">
                <a16:creationId xmlns:a16="http://schemas.microsoft.com/office/drawing/2014/main" id="{08893D4A-B946-2CEC-77FD-86A9B7C987CE}"/>
              </a:ext>
            </a:extLst>
          </p:cNvPr>
          <p:cNvSpPr txBox="1"/>
          <p:nvPr/>
        </p:nvSpPr>
        <p:spPr>
          <a:xfrm>
            <a:off x="1200000" y="5526299"/>
            <a:ext cx="5760000" cy="369332"/>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Decoders and Reconfiguration Mechanisms</a:t>
            </a:r>
            <a:endParaRPr lang="zh-CN" altLang="en-US" dirty="0"/>
          </a:p>
        </p:txBody>
      </p:sp>
      <p:sp>
        <p:nvSpPr>
          <p:cNvPr id="45" name="左大括号 44">
            <a:extLst>
              <a:ext uri="{FF2B5EF4-FFF2-40B4-BE49-F238E27FC236}">
                <a16:creationId xmlns:a16="http://schemas.microsoft.com/office/drawing/2014/main" id="{2E225090-4ACB-9476-427A-226EADEB4EDD}"/>
              </a:ext>
            </a:extLst>
          </p:cNvPr>
          <p:cNvSpPr/>
          <p:nvPr/>
        </p:nvSpPr>
        <p:spPr>
          <a:xfrm>
            <a:off x="5733467" y="2946600"/>
            <a:ext cx="434533" cy="914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左大括号 45">
            <a:extLst>
              <a:ext uri="{FF2B5EF4-FFF2-40B4-BE49-F238E27FC236}">
                <a16:creationId xmlns:a16="http://schemas.microsoft.com/office/drawing/2014/main" id="{DFA58795-E738-50CE-E62E-7990FE0D2977}"/>
              </a:ext>
            </a:extLst>
          </p:cNvPr>
          <p:cNvSpPr/>
          <p:nvPr/>
        </p:nvSpPr>
        <p:spPr>
          <a:xfrm>
            <a:off x="6528000" y="4365000"/>
            <a:ext cx="434533" cy="914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6989235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13EB-E5FD-31E5-E4AD-31E845238849}"/>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B8FDD4A7-9C09-09D7-C95A-66F7C833D767}"/>
              </a:ext>
            </a:extLst>
          </p:cNvPr>
          <p:cNvSpPr txBox="1"/>
          <p:nvPr/>
        </p:nvSpPr>
        <p:spPr>
          <a:xfrm>
            <a:off x="624000" y="905958"/>
            <a:ext cx="6696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MARL With NVIF</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926D0856-F677-DDC6-AD69-B1EEF5C5B068}"/>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4" name="组合 3">
            <a:extLst>
              <a:ext uri="{FF2B5EF4-FFF2-40B4-BE49-F238E27FC236}">
                <a16:creationId xmlns:a16="http://schemas.microsoft.com/office/drawing/2014/main" id="{A41E542A-8F50-9A36-46DC-97C424EBCB47}"/>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A43FCBC0-8AFC-0D5E-D045-DB372079498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3E804F29-530F-F580-39E1-CF8BBB7CBD9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80875E90-09D7-53C9-6B8C-FC628940608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46</a:t>
            </a:fld>
            <a:endParaRPr lang="zh-HK" altLang="en-US" sz="1600" dirty="0">
              <a:solidFill>
                <a:schemeClr val="bg1"/>
              </a:solidFill>
            </a:endParaRPr>
          </a:p>
        </p:txBody>
      </p:sp>
      <p:sp>
        <p:nvSpPr>
          <p:cNvPr id="27" name="矩形 26">
            <a:extLst>
              <a:ext uri="{FF2B5EF4-FFF2-40B4-BE49-F238E27FC236}">
                <a16:creationId xmlns:a16="http://schemas.microsoft.com/office/drawing/2014/main" id="{C97E3007-2C68-60FD-C31A-1C95050FEEDE}"/>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CA8F62-A9C9-BFB0-1B0A-7095283F8570}"/>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3" name="图片 2">
            <a:extLst>
              <a:ext uri="{FF2B5EF4-FFF2-40B4-BE49-F238E27FC236}">
                <a16:creationId xmlns:a16="http://schemas.microsoft.com/office/drawing/2014/main" id="{9D466896-462F-E638-ADD5-C7319EAD26AE}"/>
              </a:ext>
            </a:extLst>
          </p:cNvPr>
          <p:cNvPicPr>
            <a:picLocks noChangeAspect="1"/>
          </p:cNvPicPr>
          <p:nvPr/>
        </p:nvPicPr>
        <p:blipFill>
          <a:blip r:embed="rId3"/>
          <a:stretch>
            <a:fillRect/>
          </a:stretch>
        </p:blipFill>
        <p:spPr>
          <a:xfrm>
            <a:off x="8396677" y="1473924"/>
            <a:ext cx="3603323" cy="4871354"/>
          </a:xfrm>
          <a:prstGeom prst="rect">
            <a:avLst/>
          </a:prstGeom>
        </p:spPr>
      </p:pic>
      <p:pic>
        <p:nvPicPr>
          <p:cNvPr id="8" name="图片 7">
            <a:extLst>
              <a:ext uri="{FF2B5EF4-FFF2-40B4-BE49-F238E27FC236}">
                <a16:creationId xmlns:a16="http://schemas.microsoft.com/office/drawing/2014/main" id="{1E88C746-61E1-53CC-A6ED-DB51472CA044}"/>
              </a:ext>
            </a:extLst>
          </p:cNvPr>
          <p:cNvPicPr>
            <a:picLocks noChangeAspect="1"/>
          </p:cNvPicPr>
          <p:nvPr/>
        </p:nvPicPr>
        <p:blipFill>
          <a:blip r:embed="rId4"/>
          <a:stretch>
            <a:fillRect/>
          </a:stretch>
        </p:blipFill>
        <p:spPr>
          <a:xfrm>
            <a:off x="192000" y="1691697"/>
            <a:ext cx="3744001" cy="4290001"/>
          </a:xfrm>
          <a:prstGeom prst="rect">
            <a:avLst/>
          </a:prstGeom>
        </p:spPr>
      </p:pic>
      <p:pic>
        <p:nvPicPr>
          <p:cNvPr id="10" name="图片 9">
            <a:extLst>
              <a:ext uri="{FF2B5EF4-FFF2-40B4-BE49-F238E27FC236}">
                <a16:creationId xmlns:a16="http://schemas.microsoft.com/office/drawing/2014/main" id="{3F26605D-AC48-9775-6E90-6D0B9A1E2025}"/>
              </a:ext>
            </a:extLst>
          </p:cNvPr>
          <p:cNvPicPr>
            <a:picLocks noChangeAspect="1"/>
          </p:cNvPicPr>
          <p:nvPr/>
        </p:nvPicPr>
        <p:blipFill>
          <a:blip r:embed="rId5"/>
          <a:stretch>
            <a:fillRect/>
          </a:stretch>
        </p:blipFill>
        <p:spPr>
          <a:xfrm>
            <a:off x="4135679" y="2407122"/>
            <a:ext cx="4120322" cy="877191"/>
          </a:xfrm>
          <a:prstGeom prst="rect">
            <a:avLst/>
          </a:prstGeom>
        </p:spPr>
      </p:pic>
      <p:pic>
        <p:nvPicPr>
          <p:cNvPr id="15" name="图片 14">
            <a:extLst>
              <a:ext uri="{FF2B5EF4-FFF2-40B4-BE49-F238E27FC236}">
                <a16:creationId xmlns:a16="http://schemas.microsoft.com/office/drawing/2014/main" id="{671143CD-537C-1E77-5E0F-AD5F3BB89877}"/>
              </a:ext>
            </a:extLst>
          </p:cNvPr>
          <p:cNvPicPr>
            <a:picLocks noChangeAspect="1"/>
          </p:cNvPicPr>
          <p:nvPr/>
        </p:nvPicPr>
        <p:blipFill>
          <a:blip r:embed="rId6"/>
          <a:stretch>
            <a:fillRect/>
          </a:stretch>
        </p:blipFill>
        <p:spPr>
          <a:xfrm>
            <a:off x="4135679" y="4031062"/>
            <a:ext cx="4122696" cy="1269937"/>
          </a:xfrm>
          <a:prstGeom prst="rect">
            <a:avLst/>
          </a:prstGeom>
        </p:spPr>
      </p:pic>
    </p:spTree>
    <p:extLst>
      <p:ext uri="{BB962C8B-B14F-4D97-AF65-F5344CB8AC3E}">
        <p14:creationId xmlns:p14="http://schemas.microsoft.com/office/powerpoint/2010/main" val="108457710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47</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48</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A859A396-4B8A-8452-54C7-71C472FB55B4}"/>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3CA7B1DA-28E5-5EFE-C75B-288CCBF12BC9}"/>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PACKET ROUTING</a:t>
            </a:r>
            <a:endParaRPr lang="zh-CN" altLang="en-US" sz="2000" b="1" dirty="0">
              <a:solidFill>
                <a:srgbClr val="0174AB"/>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65868149-36AE-FBF0-BAB0-C20F0BB55B73}"/>
              </a:ext>
            </a:extLst>
          </p:cNvPr>
          <p:cNvPicPr>
            <a:picLocks noChangeAspect="1"/>
          </p:cNvPicPr>
          <p:nvPr/>
        </p:nvPicPr>
        <p:blipFill>
          <a:blip r:embed="rId5"/>
          <a:stretch>
            <a:fillRect/>
          </a:stretch>
        </p:blipFill>
        <p:spPr>
          <a:xfrm>
            <a:off x="48000" y="2349000"/>
            <a:ext cx="6293186" cy="3120002"/>
          </a:xfrm>
          <a:prstGeom prst="rect">
            <a:avLst/>
          </a:prstGeom>
        </p:spPr>
      </p:pic>
      <p:pic>
        <p:nvPicPr>
          <p:cNvPr id="8" name="图片 7">
            <a:extLst>
              <a:ext uri="{FF2B5EF4-FFF2-40B4-BE49-F238E27FC236}">
                <a16:creationId xmlns:a16="http://schemas.microsoft.com/office/drawing/2014/main" id="{8386570B-B9EA-4ABE-039B-5C0F454F5A52}"/>
              </a:ext>
            </a:extLst>
          </p:cNvPr>
          <p:cNvPicPr>
            <a:picLocks noChangeAspect="1"/>
          </p:cNvPicPr>
          <p:nvPr/>
        </p:nvPicPr>
        <p:blipFill>
          <a:blip r:embed="rId6"/>
          <a:stretch>
            <a:fillRect/>
          </a:stretch>
        </p:blipFill>
        <p:spPr>
          <a:xfrm>
            <a:off x="6617646" y="2709752"/>
            <a:ext cx="5544000" cy="2574000"/>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930EA-EB22-7C55-CED1-6F987AC3F90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ED48AF6-D614-2AB6-B3DB-1B93ABFBB81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7CDDE43-3D1C-453C-2AB6-F5062DADC389}"/>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B9CF5F50-E450-8D7C-0E68-A0B6131176F7}"/>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CB57AF25-1E74-9809-7C71-10FB7B6F5F3B}"/>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6E48DE87-90DA-606F-64F6-3248684703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9C635A46-BAA0-01BF-B8EB-D75C5AFE8BB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49</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B498F361-9F6D-E131-2961-60681A681968}"/>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4DE992E7-9868-D20E-637D-7EB49983CD9B}"/>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GATHERING FOODS</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187E1666-0B40-FB77-810A-B324AB6FF563}"/>
              </a:ext>
            </a:extLst>
          </p:cNvPr>
          <p:cNvSpPr txBox="1"/>
          <p:nvPr/>
        </p:nvSpPr>
        <p:spPr>
          <a:xfrm>
            <a:off x="512688" y="1269000"/>
            <a:ext cx="11148794"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Comparative Experiments</a:t>
            </a:r>
            <a:endParaRPr lang="zh-CN" altLang="en-US"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99B47870-7C45-6B95-7735-CFCA66DCE92A}"/>
              </a:ext>
            </a:extLst>
          </p:cNvPr>
          <p:cNvPicPr>
            <a:picLocks noChangeAspect="1"/>
          </p:cNvPicPr>
          <p:nvPr/>
        </p:nvPicPr>
        <p:blipFill>
          <a:blip r:embed="rId5"/>
          <a:stretch>
            <a:fillRect/>
          </a:stretch>
        </p:blipFill>
        <p:spPr>
          <a:xfrm>
            <a:off x="504577" y="2493000"/>
            <a:ext cx="4981152" cy="3096000"/>
          </a:xfrm>
          <a:prstGeom prst="rect">
            <a:avLst/>
          </a:prstGeom>
        </p:spPr>
      </p:pic>
      <p:pic>
        <p:nvPicPr>
          <p:cNvPr id="9" name="图片 8">
            <a:extLst>
              <a:ext uri="{FF2B5EF4-FFF2-40B4-BE49-F238E27FC236}">
                <a16:creationId xmlns:a16="http://schemas.microsoft.com/office/drawing/2014/main" id="{943F10B4-E348-0D7E-78EB-8FB0EAD4A289}"/>
              </a:ext>
            </a:extLst>
          </p:cNvPr>
          <p:cNvPicPr>
            <a:picLocks noChangeAspect="1"/>
          </p:cNvPicPr>
          <p:nvPr/>
        </p:nvPicPr>
        <p:blipFill>
          <a:blip r:embed="rId6"/>
          <a:stretch>
            <a:fillRect/>
          </a:stretch>
        </p:blipFill>
        <p:spPr>
          <a:xfrm>
            <a:off x="5782896" y="2633310"/>
            <a:ext cx="5984915" cy="2716558"/>
          </a:xfrm>
          <a:prstGeom prst="rect">
            <a:avLst/>
          </a:prstGeom>
        </p:spPr>
      </p:pic>
    </p:spTree>
    <p:extLst>
      <p:ext uri="{BB962C8B-B14F-4D97-AF65-F5344CB8AC3E}">
        <p14:creationId xmlns:p14="http://schemas.microsoft.com/office/powerpoint/2010/main" val="340509613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a:t>
            </a:fld>
            <a:endParaRPr lang="zh-HK" altLang="en-US" sz="1600" dirty="0">
              <a:solidFill>
                <a:schemeClr val="bg1"/>
              </a:solidFill>
            </a:endParaRPr>
          </a:p>
        </p:txBody>
      </p:sp>
      <p:sp>
        <p:nvSpPr>
          <p:cNvPr id="3" name="文本框 2">
            <a:extLst>
              <a:ext uri="{FF2B5EF4-FFF2-40B4-BE49-F238E27FC236}">
                <a16:creationId xmlns:a16="http://schemas.microsoft.com/office/drawing/2014/main" id="{A41A1C01-E2CD-F41E-21F2-43566B9093FB}"/>
              </a:ext>
            </a:extLst>
          </p:cNvPr>
          <p:cNvSpPr txBox="1"/>
          <p:nvPr/>
        </p:nvSpPr>
        <p:spPr>
          <a:xfrm>
            <a:off x="1272000" y="1206254"/>
            <a:ext cx="9648000" cy="19759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Meta Learning in Multi-Agent Systems: </a:t>
            </a:r>
          </a:p>
          <a:p>
            <a:pPr algn="just">
              <a:lnSpc>
                <a:spcPct val="150000"/>
              </a:lnSpc>
            </a:pPr>
            <a:r>
              <a:rPr lang="en-US" altLang="zh-CN" sz="2000" dirty="0">
                <a:latin typeface="Times New Roman" panose="02020603050405020304" pitchFamily="18" charset="0"/>
                <a:cs typeface="Times New Roman" panose="02020603050405020304" pitchFamily="18" charset="0"/>
              </a:rPr>
              <a:t>Meta learning aims to enable agents to rapidly adapt to new tasks by leveraging shared experience across related tasks. In multi-agent settings, meta learning provides a foundation for scalable generalization across diverse team-based tasks.</a:t>
            </a:r>
            <a:endParaRPr lang="zh-CN" altLang="en-US" sz="20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8C3A8FB-8F52-F596-9A2B-161156FBE4B9}"/>
              </a:ext>
            </a:extLst>
          </p:cNvPr>
          <p:cNvSpPr txBox="1"/>
          <p:nvPr/>
        </p:nvSpPr>
        <p:spPr>
          <a:xfrm>
            <a:off x="1272000" y="3717000"/>
            <a:ext cx="9648000" cy="179132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p>
          <a:p>
            <a:pPr algn="just">
              <a:lnSpc>
                <a:spcPct val="150000"/>
              </a:lnSpc>
            </a:pPr>
            <a:r>
              <a:rPr lang="en-US" altLang="zh-CN" sz="2000" dirty="0">
                <a:latin typeface="Times New Roman" panose="02020603050405020304" pitchFamily="18" charset="0"/>
                <a:cs typeface="Times New Roman" panose="02020603050405020304" pitchFamily="18" charset="0"/>
              </a:rPr>
              <a:t>The key challenge is enabling each agent to generalize from limited experience while ensuring coordination across agents, despite only having access to local observations and lacking direct communication.</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2B6A-7952-0420-A6F0-11064EBCF24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0064E2B-BE40-1892-2D26-DFE72EC038C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085C0C00-17F5-4FBF-780E-CB05A0787D92}"/>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B2008B1D-E5CB-6A1E-BAE8-15BDC5C4FBFC}"/>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E1D9921E-9665-4D59-F44F-3E6179C548D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6AE7413-3949-E4CC-1954-580DDD1EC65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6752DBA-6911-DE92-EC6A-25EA3EB514A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50</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F0E8524D-51B8-7158-3133-3D01A3ED2013}"/>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9240F4CD-1A66-EED1-AB20-A8A0EF6BA8C9}"/>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GATHERING FOODS</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8DB9D1DE-4B5D-EC55-62D4-6EEEE5482058}"/>
              </a:ext>
            </a:extLst>
          </p:cNvPr>
          <p:cNvSpPr txBox="1"/>
          <p:nvPr/>
        </p:nvSpPr>
        <p:spPr>
          <a:xfrm>
            <a:off x="512688" y="1269000"/>
            <a:ext cx="11148794"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Comparative Experiments</a:t>
            </a:r>
            <a:endParaRPr lang="zh-CN" altLang="en-US" sz="2000" b="1"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D2938D75-368E-6CE1-9B83-B3B9D956F9B7}"/>
              </a:ext>
            </a:extLst>
          </p:cNvPr>
          <p:cNvPicPr>
            <a:picLocks noChangeAspect="1"/>
          </p:cNvPicPr>
          <p:nvPr/>
        </p:nvPicPr>
        <p:blipFill>
          <a:blip r:embed="rId5"/>
          <a:stretch>
            <a:fillRect/>
          </a:stretch>
        </p:blipFill>
        <p:spPr>
          <a:xfrm>
            <a:off x="2640000" y="1764320"/>
            <a:ext cx="7427316" cy="4537098"/>
          </a:xfrm>
          <a:prstGeom prst="rect">
            <a:avLst/>
          </a:prstGeom>
        </p:spPr>
      </p:pic>
    </p:spTree>
    <p:extLst>
      <p:ext uri="{BB962C8B-B14F-4D97-AF65-F5344CB8AC3E}">
        <p14:creationId xmlns:p14="http://schemas.microsoft.com/office/powerpoint/2010/main" val="172817163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36098-B6D6-73B7-F3BE-CFEA0775A23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40A2FBA-5B1A-0542-F382-E9069350B92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418528A-CC45-9B07-A281-33911B2FEEBC}"/>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AABE4ED-FA46-2012-77AF-3AF5E21FD4DB}"/>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99142330-3F04-8D81-A17D-CAD9D491D9F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75C72E95-5625-C022-92C8-B2596AEB306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C3F9307C-7641-CCCF-9FE0-446010BF8AB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51</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B72A7BB6-12CC-AAA9-5839-6F82C8CB814C}"/>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F13FF1FB-05CF-C8B0-A0FD-89A861C614C0}"/>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GATHERING FOODS</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A0E0751B-F0DA-B525-7E6F-84F142307B48}"/>
              </a:ext>
            </a:extLst>
          </p:cNvPr>
          <p:cNvSpPr txBox="1"/>
          <p:nvPr/>
        </p:nvSpPr>
        <p:spPr>
          <a:xfrm>
            <a:off x="512688" y="1269000"/>
            <a:ext cx="11148794"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Comparative Experiments</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2AD69EB-6B8F-6A43-C797-27C874622AAD}"/>
              </a:ext>
            </a:extLst>
          </p:cNvPr>
          <p:cNvPicPr>
            <a:picLocks noChangeAspect="1"/>
          </p:cNvPicPr>
          <p:nvPr/>
        </p:nvPicPr>
        <p:blipFill>
          <a:blip r:embed="rId5"/>
          <a:stretch>
            <a:fillRect/>
          </a:stretch>
        </p:blipFill>
        <p:spPr>
          <a:xfrm>
            <a:off x="183353" y="2841819"/>
            <a:ext cx="7073295" cy="2150231"/>
          </a:xfrm>
          <a:prstGeom prst="rect">
            <a:avLst/>
          </a:prstGeom>
        </p:spPr>
      </p:pic>
      <p:pic>
        <p:nvPicPr>
          <p:cNvPr id="8" name="图片 7">
            <a:extLst>
              <a:ext uri="{FF2B5EF4-FFF2-40B4-BE49-F238E27FC236}">
                <a16:creationId xmlns:a16="http://schemas.microsoft.com/office/drawing/2014/main" id="{0C98415D-B2A0-67E2-CEF3-1071F905FAC3}"/>
              </a:ext>
            </a:extLst>
          </p:cNvPr>
          <p:cNvPicPr>
            <a:picLocks noChangeAspect="1"/>
          </p:cNvPicPr>
          <p:nvPr/>
        </p:nvPicPr>
        <p:blipFill>
          <a:blip r:embed="rId6"/>
          <a:stretch>
            <a:fillRect/>
          </a:stretch>
        </p:blipFill>
        <p:spPr>
          <a:xfrm>
            <a:off x="7172945" y="2494727"/>
            <a:ext cx="4549077" cy="2939011"/>
          </a:xfrm>
          <a:prstGeom prst="rect">
            <a:avLst/>
          </a:prstGeom>
        </p:spPr>
      </p:pic>
    </p:spTree>
    <p:extLst>
      <p:ext uri="{BB962C8B-B14F-4D97-AF65-F5344CB8AC3E}">
        <p14:creationId xmlns:p14="http://schemas.microsoft.com/office/powerpoint/2010/main" val="209277206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80130-85D8-6D2F-222C-E0EA4F3F709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3EA1389-38D0-1B24-A143-12365B6118D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2251FEA-899E-02EC-26A0-EDDCED99449B}"/>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D9DAB15-0DB4-C3BF-BB3C-4FB1694D473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16B6C78-31E0-D155-3546-4ADB6E2B743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7C189857-ABF1-45A7-F1D2-887571FDB6D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40C39689-86B4-2041-BBBD-8F48EFB8191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52</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3F2EC04A-76FD-1CD3-2153-C701E63A9A5A}"/>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AD822C9E-5CFD-4631-9BFF-356064B6C51D}"/>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GATHERING FOODS</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39F61995-3757-C313-E5A9-5CEADD7FCDD9}"/>
              </a:ext>
            </a:extLst>
          </p:cNvPr>
          <p:cNvSpPr txBox="1"/>
          <p:nvPr/>
        </p:nvSpPr>
        <p:spPr>
          <a:xfrm>
            <a:off x="512688" y="1269000"/>
            <a:ext cx="11148794"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Ablation Experiments</a:t>
            </a:r>
            <a:endParaRPr lang="zh-CN" altLang="en-US"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26643C74-AB9C-F65A-9E50-3296FF2F286A}"/>
              </a:ext>
            </a:extLst>
          </p:cNvPr>
          <p:cNvPicPr>
            <a:picLocks noChangeAspect="1"/>
          </p:cNvPicPr>
          <p:nvPr/>
        </p:nvPicPr>
        <p:blipFill>
          <a:blip r:embed="rId5"/>
          <a:stretch>
            <a:fillRect/>
          </a:stretch>
        </p:blipFill>
        <p:spPr>
          <a:xfrm>
            <a:off x="2302260" y="1597603"/>
            <a:ext cx="7587479" cy="4948356"/>
          </a:xfrm>
          <a:prstGeom prst="rect">
            <a:avLst/>
          </a:prstGeom>
        </p:spPr>
      </p:pic>
    </p:spTree>
    <p:extLst>
      <p:ext uri="{BB962C8B-B14F-4D97-AF65-F5344CB8AC3E}">
        <p14:creationId xmlns:p14="http://schemas.microsoft.com/office/powerpoint/2010/main" val="207638377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77FF-BA0E-B74C-E8EA-2615D879BF2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AE3666E-BCC3-8E0A-2898-3D8111F00CF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A81D01B-5E83-9680-140C-98600309B75D}"/>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78F2AA83-FB31-C999-9270-FA577843A9BC}"/>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633E8E1E-97F6-0EB8-E7A6-74E9ABD8954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0FE0C6E-9922-AD97-7E08-BB875E00D23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22A38F7C-B0E9-7D8F-B1EB-E8B8A20177F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53</a:t>
            </a:fld>
            <a:endParaRPr lang="zh-HK" altLang="en-US" sz="1600" dirty="0">
              <a:solidFill>
                <a:schemeClr val="bg1"/>
              </a:solidFill>
            </a:endParaRPr>
          </a:p>
        </p:txBody>
      </p:sp>
      <p:cxnSp>
        <p:nvCxnSpPr>
          <p:cNvPr id="3" name="直接连接符 2">
            <a:extLst>
              <a:ext uri="{FF2B5EF4-FFF2-40B4-BE49-F238E27FC236}">
                <a16:creationId xmlns:a16="http://schemas.microsoft.com/office/drawing/2014/main" id="{60890E6E-5AFB-439D-1ED2-1B3E0F1F7830}"/>
              </a:ext>
            </a:extLst>
          </p:cNvPr>
          <p:cNvCxnSpPr/>
          <p:nvPr/>
        </p:nvCxnSpPr>
        <p:spPr>
          <a:xfrm flipV="1">
            <a:off x="624000" y="1225455"/>
            <a:ext cx="10656000" cy="40548"/>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3ED4B0C3-A86B-0398-A346-E7CF91BBA5E5}"/>
              </a:ext>
            </a:extLst>
          </p:cNvPr>
          <p:cNvSpPr txBox="1"/>
          <p:nvPr/>
        </p:nvSpPr>
        <p:spPr>
          <a:xfrm>
            <a:off x="521602" y="830450"/>
            <a:ext cx="7590398"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EXPERIMENTS ON GATHERING FOODS</a:t>
            </a:r>
            <a:endParaRPr lang="zh-CN" altLang="en-US" sz="2000" b="1" dirty="0">
              <a:solidFill>
                <a:srgbClr val="0174AB"/>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4EE8210F-E298-0D0D-2A58-1C53C0851B77}"/>
              </a:ext>
            </a:extLst>
          </p:cNvPr>
          <p:cNvSpPr txBox="1"/>
          <p:nvPr/>
        </p:nvSpPr>
        <p:spPr>
          <a:xfrm>
            <a:off x="512688" y="1269000"/>
            <a:ext cx="11148794" cy="400110"/>
          </a:xfrm>
          <a:prstGeom prst="rect">
            <a:avLst/>
          </a:prstGeom>
          <a:noFill/>
        </p:spPr>
        <p:txBody>
          <a:bodyPr wrap="square">
            <a:spAutoFit/>
          </a:bodyPr>
          <a:lstStyle/>
          <a:p>
            <a:pPr algn="just"/>
            <a:r>
              <a:rPr lang="en-US" altLang="zh-CN" sz="2000" b="1" dirty="0">
                <a:solidFill>
                  <a:srgbClr val="000000"/>
                </a:solidFill>
                <a:latin typeface="Times New Roman" panose="02020603050405020304" pitchFamily="18" charset="0"/>
                <a:cs typeface="Times New Roman" panose="02020603050405020304" pitchFamily="18" charset="0"/>
              </a:rPr>
              <a:t>Scalability Experiments</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98E2F38-B783-21F2-E25E-ED5C18F91E6E}"/>
              </a:ext>
            </a:extLst>
          </p:cNvPr>
          <p:cNvPicPr>
            <a:picLocks noChangeAspect="1"/>
          </p:cNvPicPr>
          <p:nvPr/>
        </p:nvPicPr>
        <p:blipFill>
          <a:blip r:embed="rId5"/>
          <a:stretch>
            <a:fillRect/>
          </a:stretch>
        </p:blipFill>
        <p:spPr>
          <a:xfrm>
            <a:off x="2989706" y="1815002"/>
            <a:ext cx="6194758" cy="4286552"/>
          </a:xfrm>
          <a:prstGeom prst="rect">
            <a:avLst/>
          </a:prstGeom>
        </p:spPr>
      </p:pic>
    </p:spTree>
    <p:extLst>
      <p:ext uri="{BB962C8B-B14F-4D97-AF65-F5344CB8AC3E}">
        <p14:creationId xmlns:p14="http://schemas.microsoft.com/office/powerpoint/2010/main" val="330082225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5FDFE-5699-1DFF-01AE-20946D4CCF30}"/>
            </a:ext>
          </a:extLst>
        </p:cNvPr>
        <p:cNvGrpSpPr/>
        <p:nvPr/>
      </p:nvGrpSpPr>
      <p:grpSpPr>
        <a:xfrm>
          <a:off x="0" y="0"/>
          <a:ext cx="0" cy="0"/>
          <a:chOff x="0" y="0"/>
          <a:chExt cx="0" cy="0"/>
        </a:xfrm>
      </p:grpSpPr>
      <p:grpSp>
        <p:nvGrpSpPr>
          <p:cNvPr id="26" name="组合 25">
            <a:extLst>
              <a:ext uri="{FF2B5EF4-FFF2-40B4-BE49-F238E27FC236}">
                <a16:creationId xmlns:a16="http://schemas.microsoft.com/office/drawing/2014/main" id="{B1D00741-3944-F25E-5ABB-D0ED3AE2497A}"/>
              </a:ext>
            </a:extLst>
          </p:cNvPr>
          <p:cNvGrpSpPr/>
          <p:nvPr/>
        </p:nvGrpSpPr>
        <p:grpSpPr>
          <a:xfrm>
            <a:off x="2135561" y="2650330"/>
            <a:ext cx="2054225" cy="2002806"/>
            <a:chOff x="800100" y="2426638"/>
            <a:chExt cx="2054225" cy="2002806"/>
          </a:xfrm>
        </p:grpSpPr>
        <p:grpSp>
          <p:nvGrpSpPr>
            <p:cNvPr id="27" name="组合 18">
              <a:extLst>
                <a:ext uri="{FF2B5EF4-FFF2-40B4-BE49-F238E27FC236}">
                  <a16:creationId xmlns:a16="http://schemas.microsoft.com/office/drawing/2014/main" id="{5CA82765-F1A0-4A34-6E42-281191690631}"/>
                </a:ext>
              </a:extLst>
            </p:cNvPr>
            <p:cNvGrpSpPr/>
            <p:nvPr/>
          </p:nvGrpSpPr>
          <p:grpSpPr bwMode="auto">
            <a:xfrm>
              <a:off x="1073997" y="2426638"/>
              <a:ext cx="1505450" cy="1479472"/>
              <a:chOff x="1709739" y="2636838"/>
              <a:chExt cx="1590160" cy="1584325"/>
            </a:xfrm>
            <a:solidFill>
              <a:srgbClr val="044875"/>
            </a:solidFill>
          </p:grpSpPr>
          <p:sp>
            <p:nvSpPr>
              <p:cNvPr id="35" name="Freeform 6">
                <a:extLst>
                  <a:ext uri="{FF2B5EF4-FFF2-40B4-BE49-F238E27FC236}">
                    <a16:creationId xmlns:a16="http://schemas.microsoft.com/office/drawing/2014/main" id="{D25A4CF6-8437-3CE9-88E1-733239C8CF06}"/>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a:extLst>
                  <a:ext uri="{FF2B5EF4-FFF2-40B4-BE49-F238E27FC236}">
                    <a16:creationId xmlns:a16="http://schemas.microsoft.com/office/drawing/2014/main" id="{C4E1CE12-D152-F23A-EB3C-CBED1D0077C9}"/>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a:extLst>
                  <a:ext uri="{FF2B5EF4-FFF2-40B4-BE49-F238E27FC236}">
                    <a16:creationId xmlns:a16="http://schemas.microsoft.com/office/drawing/2014/main" id="{4DD685A3-E55F-0C5D-351D-5B1B391087D0}"/>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a:extLst>
                  <a:ext uri="{FF2B5EF4-FFF2-40B4-BE49-F238E27FC236}">
                    <a16:creationId xmlns:a16="http://schemas.microsoft.com/office/drawing/2014/main" id="{609A6585-5A75-DC86-FEBE-0666427EA7B6}"/>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a:extLst>
                  <a:ext uri="{FF2B5EF4-FFF2-40B4-BE49-F238E27FC236}">
                    <a16:creationId xmlns:a16="http://schemas.microsoft.com/office/drawing/2014/main" id="{81A80940-474B-70F2-5127-9361B5FDCA1B}"/>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a:extLst>
                  <a:ext uri="{FF2B5EF4-FFF2-40B4-BE49-F238E27FC236}">
                    <a16:creationId xmlns:a16="http://schemas.microsoft.com/office/drawing/2014/main" id="{D3C65C07-36B5-2ABA-A73F-3F5624DC9C1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a:extLst>
                  <a:ext uri="{FF2B5EF4-FFF2-40B4-BE49-F238E27FC236}">
                    <a16:creationId xmlns:a16="http://schemas.microsoft.com/office/drawing/2014/main" id="{1909713E-BC70-5CE6-604E-2FA2ADEEEC4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a:extLst>
                  <a:ext uri="{FF2B5EF4-FFF2-40B4-BE49-F238E27FC236}">
                    <a16:creationId xmlns:a16="http://schemas.microsoft.com/office/drawing/2014/main" id="{61118366-9F88-E833-B3FC-D4585D61B5D4}"/>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a:extLst>
                  <a:ext uri="{FF2B5EF4-FFF2-40B4-BE49-F238E27FC236}">
                    <a16:creationId xmlns:a16="http://schemas.microsoft.com/office/drawing/2014/main" id="{AEB32554-A4BC-0A55-BE45-CA102FEAF0B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a:extLst>
                <a:ext uri="{FF2B5EF4-FFF2-40B4-BE49-F238E27FC236}">
                  <a16:creationId xmlns:a16="http://schemas.microsoft.com/office/drawing/2014/main" id="{A9C4BBF7-4270-6AB7-73FF-4EA0C5CB3017}"/>
                </a:ext>
              </a:extLst>
            </p:cNvPr>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EDF26CD4-6128-36F6-B2BE-B8F855D45932}"/>
              </a:ext>
            </a:extLst>
          </p:cNvPr>
          <p:cNvGrpSpPr/>
          <p:nvPr/>
        </p:nvGrpSpPr>
        <p:grpSpPr>
          <a:xfrm>
            <a:off x="4611497" y="2225628"/>
            <a:ext cx="5370513" cy="534987"/>
            <a:chOff x="3281952" y="1484784"/>
            <a:chExt cx="5370513" cy="534987"/>
          </a:xfrm>
        </p:grpSpPr>
        <p:grpSp>
          <p:nvGrpSpPr>
            <p:cNvPr id="14" name="组合 13">
              <a:extLst>
                <a:ext uri="{FF2B5EF4-FFF2-40B4-BE49-F238E27FC236}">
                  <a16:creationId xmlns:a16="http://schemas.microsoft.com/office/drawing/2014/main" id="{E5346824-CF06-CD11-5B9F-93C635DF7E0F}"/>
                </a:ext>
              </a:extLst>
            </p:cNvPr>
            <p:cNvGrpSpPr/>
            <p:nvPr/>
          </p:nvGrpSpPr>
          <p:grpSpPr>
            <a:xfrm>
              <a:off x="3943940" y="1484784"/>
              <a:ext cx="4708525" cy="534987"/>
              <a:chOff x="3943940" y="1626760"/>
              <a:chExt cx="4708525" cy="534987"/>
            </a:xfrm>
          </p:grpSpPr>
          <p:sp>
            <p:nvSpPr>
              <p:cNvPr id="49" name="Freeform 74">
                <a:extLst>
                  <a:ext uri="{FF2B5EF4-FFF2-40B4-BE49-F238E27FC236}">
                    <a16:creationId xmlns:a16="http://schemas.microsoft.com/office/drawing/2014/main" id="{EEE52322-F40B-9C9C-06BD-7D56676608C2}"/>
                  </a:ext>
                </a:extLst>
              </p:cNvPr>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a:extLst>
                  <a:ext uri="{FF2B5EF4-FFF2-40B4-BE49-F238E27FC236}">
                    <a16:creationId xmlns:a16="http://schemas.microsoft.com/office/drawing/2014/main" id="{E1249DCD-F509-42EA-22A1-8B7C20C1FB71}"/>
                  </a:ext>
                </a:extLst>
              </p:cNvPr>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a:extLst>
                  <a:ext uri="{FF2B5EF4-FFF2-40B4-BE49-F238E27FC236}">
                    <a16:creationId xmlns:a16="http://schemas.microsoft.com/office/drawing/2014/main" id="{47A4A344-B04B-E126-C11F-042C3D9B5519}"/>
                  </a:ext>
                </a:extLst>
              </p:cNvPr>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a:extLst>
                  <a:ext uri="{FF2B5EF4-FFF2-40B4-BE49-F238E27FC236}">
                    <a16:creationId xmlns:a16="http://schemas.microsoft.com/office/drawing/2014/main" id="{50E0117C-C927-6BAD-7D04-ED046549CD31}"/>
                  </a:ext>
                </a:extLst>
              </p:cNvPr>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6C098B56-0CD0-1415-0E2F-81E5C6A75984}"/>
                </a:ext>
              </a:extLst>
            </p:cNvPr>
            <p:cNvGrpSpPr/>
            <p:nvPr/>
          </p:nvGrpSpPr>
          <p:grpSpPr>
            <a:xfrm>
              <a:off x="3281952" y="1484784"/>
              <a:ext cx="689642" cy="534987"/>
              <a:chOff x="3281952" y="1626760"/>
              <a:chExt cx="689642" cy="534987"/>
            </a:xfrm>
          </p:grpSpPr>
          <p:sp>
            <p:nvSpPr>
              <p:cNvPr id="53" name="矩形 52">
                <a:extLst>
                  <a:ext uri="{FF2B5EF4-FFF2-40B4-BE49-F238E27FC236}">
                    <a16:creationId xmlns:a16="http://schemas.microsoft.com/office/drawing/2014/main" id="{344B5920-9800-5F77-6687-56BDCB7D5044}"/>
                  </a:ext>
                </a:extLst>
              </p:cNvPr>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a:extLst>
                  <a:ext uri="{FF2B5EF4-FFF2-40B4-BE49-F238E27FC236}">
                    <a16:creationId xmlns:a16="http://schemas.microsoft.com/office/drawing/2014/main" id="{FED7C315-21A9-C069-00C4-14373D4EF128}"/>
                  </a:ext>
                </a:extLst>
              </p:cNvPr>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a:extLst>
              <a:ext uri="{FF2B5EF4-FFF2-40B4-BE49-F238E27FC236}">
                <a16:creationId xmlns:a16="http://schemas.microsoft.com/office/drawing/2014/main" id="{2BB73D93-2D90-CFC8-BD91-75B0AFFDA629}"/>
              </a:ext>
            </a:extLst>
          </p:cNvPr>
          <p:cNvGrpSpPr/>
          <p:nvPr/>
        </p:nvGrpSpPr>
        <p:grpSpPr>
          <a:xfrm>
            <a:off x="4591349" y="3866346"/>
            <a:ext cx="5372100" cy="534987"/>
            <a:chOff x="3261805" y="3188752"/>
            <a:chExt cx="5372100" cy="534987"/>
          </a:xfrm>
        </p:grpSpPr>
        <p:grpSp>
          <p:nvGrpSpPr>
            <p:cNvPr id="12" name="组合 11">
              <a:extLst>
                <a:ext uri="{FF2B5EF4-FFF2-40B4-BE49-F238E27FC236}">
                  <a16:creationId xmlns:a16="http://schemas.microsoft.com/office/drawing/2014/main" id="{B0FBA3B9-BB58-7B4F-87CB-6A2ECB89737D}"/>
                </a:ext>
              </a:extLst>
            </p:cNvPr>
            <p:cNvGrpSpPr/>
            <p:nvPr/>
          </p:nvGrpSpPr>
          <p:grpSpPr>
            <a:xfrm>
              <a:off x="3261805" y="3188752"/>
              <a:ext cx="689593" cy="534987"/>
              <a:chOff x="3261805" y="3188752"/>
              <a:chExt cx="689593" cy="534987"/>
            </a:xfrm>
          </p:grpSpPr>
          <p:sp>
            <p:nvSpPr>
              <p:cNvPr id="61" name="矩形 60">
                <a:extLst>
                  <a:ext uri="{FF2B5EF4-FFF2-40B4-BE49-F238E27FC236}">
                    <a16:creationId xmlns:a16="http://schemas.microsoft.com/office/drawing/2014/main" id="{8122CE08-9FAD-4428-FD4E-3CEA84003AF8}"/>
                  </a:ext>
                </a:extLst>
              </p:cNvPr>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a:extLst>
                  <a:ext uri="{FF2B5EF4-FFF2-40B4-BE49-F238E27FC236}">
                    <a16:creationId xmlns:a16="http://schemas.microsoft.com/office/drawing/2014/main" id="{6AC12744-EE63-D8D4-AFCB-6721BBC41A68}"/>
                  </a:ext>
                </a:extLst>
              </p:cNvPr>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a:extLst>
                <a:ext uri="{FF2B5EF4-FFF2-40B4-BE49-F238E27FC236}">
                  <a16:creationId xmlns:a16="http://schemas.microsoft.com/office/drawing/2014/main" id="{D18BAB89-A6B7-3490-74D8-D6FF7FEC5BDD}"/>
                </a:ext>
              </a:extLst>
            </p:cNvPr>
            <p:cNvGrpSpPr/>
            <p:nvPr/>
          </p:nvGrpSpPr>
          <p:grpSpPr>
            <a:xfrm>
              <a:off x="3923792" y="3188752"/>
              <a:ext cx="4710113" cy="534987"/>
              <a:chOff x="3923792" y="3188752"/>
              <a:chExt cx="4710113" cy="534987"/>
            </a:xfrm>
          </p:grpSpPr>
          <p:sp>
            <p:nvSpPr>
              <p:cNvPr id="57" name="矩形 56">
                <a:extLst>
                  <a:ext uri="{FF2B5EF4-FFF2-40B4-BE49-F238E27FC236}">
                    <a16:creationId xmlns:a16="http://schemas.microsoft.com/office/drawing/2014/main" id="{FB045ED2-C719-FB0F-0279-3E07EBB9685C}"/>
                  </a:ext>
                </a:extLst>
              </p:cNvPr>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a:extLst>
                  <a:ext uri="{FF2B5EF4-FFF2-40B4-BE49-F238E27FC236}">
                    <a16:creationId xmlns:a16="http://schemas.microsoft.com/office/drawing/2014/main" id="{0C2916F9-936E-8D44-F177-67F472149F0D}"/>
                  </a:ext>
                </a:extLst>
              </p:cNvPr>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a:extLst>
              <a:ext uri="{FF2B5EF4-FFF2-40B4-BE49-F238E27FC236}">
                <a16:creationId xmlns:a16="http://schemas.microsoft.com/office/drawing/2014/main" id="{22F5EAD8-6789-0F8F-5987-A827A0B8931E}"/>
              </a:ext>
            </a:extLst>
          </p:cNvPr>
          <p:cNvGrpSpPr/>
          <p:nvPr/>
        </p:nvGrpSpPr>
        <p:grpSpPr>
          <a:xfrm>
            <a:off x="4591349" y="4686705"/>
            <a:ext cx="5372100" cy="534987"/>
            <a:chOff x="3261805" y="4046141"/>
            <a:chExt cx="5372100" cy="534987"/>
          </a:xfrm>
        </p:grpSpPr>
        <p:grpSp>
          <p:nvGrpSpPr>
            <p:cNvPr id="13" name="组合 12">
              <a:extLst>
                <a:ext uri="{FF2B5EF4-FFF2-40B4-BE49-F238E27FC236}">
                  <a16:creationId xmlns:a16="http://schemas.microsoft.com/office/drawing/2014/main" id="{E306AB78-C3ED-DB24-03D0-BDA07E998F72}"/>
                </a:ext>
              </a:extLst>
            </p:cNvPr>
            <p:cNvGrpSpPr/>
            <p:nvPr/>
          </p:nvGrpSpPr>
          <p:grpSpPr>
            <a:xfrm>
              <a:off x="3261805" y="4046141"/>
              <a:ext cx="689447" cy="534987"/>
              <a:chOff x="3261805" y="3969748"/>
              <a:chExt cx="689447" cy="534987"/>
            </a:xfrm>
          </p:grpSpPr>
          <p:sp>
            <p:nvSpPr>
              <p:cNvPr id="89" name="矩形 88">
                <a:extLst>
                  <a:ext uri="{FF2B5EF4-FFF2-40B4-BE49-F238E27FC236}">
                    <a16:creationId xmlns:a16="http://schemas.microsoft.com/office/drawing/2014/main" id="{68F4CDAE-1D50-15BF-0A18-CF001E2AB69F}"/>
                  </a:ext>
                </a:extLst>
              </p:cNvPr>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a:extLst>
                  <a:ext uri="{FF2B5EF4-FFF2-40B4-BE49-F238E27FC236}">
                    <a16:creationId xmlns:a16="http://schemas.microsoft.com/office/drawing/2014/main" id="{A141F528-DE15-5038-684A-E24B6714836A}"/>
                  </a:ext>
                </a:extLst>
              </p:cNvPr>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a:extLst>
                <a:ext uri="{FF2B5EF4-FFF2-40B4-BE49-F238E27FC236}">
                  <a16:creationId xmlns:a16="http://schemas.microsoft.com/office/drawing/2014/main" id="{5E88DCC3-721C-F63C-06A9-4379E361D0E0}"/>
                </a:ext>
              </a:extLst>
            </p:cNvPr>
            <p:cNvGrpSpPr/>
            <p:nvPr/>
          </p:nvGrpSpPr>
          <p:grpSpPr>
            <a:xfrm>
              <a:off x="3923792" y="4046141"/>
              <a:ext cx="4710113" cy="534987"/>
              <a:chOff x="3923792" y="3969748"/>
              <a:chExt cx="4710113" cy="534987"/>
            </a:xfrm>
          </p:grpSpPr>
          <p:sp>
            <p:nvSpPr>
              <p:cNvPr id="64" name="文本框 126">
                <a:extLst>
                  <a:ext uri="{FF2B5EF4-FFF2-40B4-BE49-F238E27FC236}">
                    <a16:creationId xmlns:a16="http://schemas.microsoft.com/office/drawing/2014/main" id="{04CCCB68-969C-C370-0904-6A7B5AA6338A}"/>
                  </a:ext>
                </a:extLst>
              </p:cNvPr>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a:extLst>
                  <a:ext uri="{FF2B5EF4-FFF2-40B4-BE49-F238E27FC236}">
                    <a16:creationId xmlns:a16="http://schemas.microsoft.com/office/drawing/2014/main" id="{160028D9-3A50-856B-449D-EF0C613AFCA2}"/>
                  </a:ext>
                </a:extLst>
              </p:cNvPr>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a:extLst>
                  <a:ext uri="{FF2B5EF4-FFF2-40B4-BE49-F238E27FC236}">
                    <a16:creationId xmlns:a16="http://schemas.microsoft.com/office/drawing/2014/main" id="{2B87EE8E-72C1-7B10-AD47-6C20F4418167}"/>
                  </a:ext>
                </a:extLst>
              </p:cNvPr>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a:extLst>
              <a:ext uri="{FF2B5EF4-FFF2-40B4-BE49-F238E27FC236}">
                <a16:creationId xmlns:a16="http://schemas.microsoft.com/office/drawing/2014/main" id="{5CC08D48-AD58-6534-181C-28D7E99CA7E7}"/>
              </a:ext>
            </a:extLst>
          </p:cNvPr>
          <p:cNvGrpSpPr/>
          <p:nvPr/>
        </p:nvGrpSpPr>
        <p:grpSpPr>
          <a:xfrm>
            <a:off x="4605401" y="3045987"/>
            <a:ext cx="5370513" cy="534987"/>
            <a:chOff x="3275856" y="2348880"/>
            <a:chExt cx="5370513" cy="534987"/>
          </a:xfrm>
        </p:grpSpPr>
        <p:grpSp>
          <p:nvGrpSpPr>
            <p:cNvPr id="11" name="组合 10">
              <a:extLst>
                <a:ext uri="{FF2B5EF4-FFF2-40B4-BE49-F238E27FC236}">
                  <a16:creationId xmlns:a16="http://schemas.microsoft.com/office/drawing/2014/main" id="{9A59D46B-A362-2CDC-5A93-A34BE7A867F5}"/>
                </a:ext>
              </a:extLst>
            </p:cNvPr>
            <p:cNvGrpSpPr/>
            <p:nvPr/>
          </p:nvGrpSpPr>
          <p:grpSpPr>
            <a:xfrm>
              <a:off x="3275856" y="2348880"/>
              <a:ext cx="689474" cy="534987"/>
              <a:chOff x="3275856" y="2407756"/>
              <a:chExt cx="689474" cy="534987"/>
            </a:xfrm>
          </p:grpSpPr>
          <p:sp>
            <p:nvSpPr>
              <p:cNvPr id="97" name="矩形 96">
                <a:extLst>
                  <a:ext uri="{FF2B5EF4-FFF2-40B4-BE49-F238E27FC236}">
                    <a16:creationId xmlns:a16="http://schemas.microsoft.com/office/drawing/2014/main" id="{25B03FAA-4C12-DC9D-26A2-F7F81491EAA7}"/>
                  </a:ext>
                </a:extLst>
              </p:cNvPr>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a:extLst>
                  <a:ext uri="{FF2B5EF4-FFF2-40B4-BE49-F238E27FC236}">
                    <a16:creationId xmlns:a16="http://schemas.microsoft.com/office/drawing/2014/main" id="{F41F7FF9-ABAA-8374-5155-B503F29E4A49}"/>
                  </a:ext>
                </a:extLst>
              </p:cNvPr>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a:extLst>
                <a:ext uri="{FF2B5EF4-FFF2-40B4-BE49-F238E27FC236}">
                  <a16:creationId xmlns:a16="http://schemas.microsoft.com/office/drawing/2014/main" id="{F8E58B2D-0FC9-F315-0170-C40D7B15F2CE}"/>
                </a:ext>
              </a:extLst>
            </p:cNvPr>
            <p:cNvGrpSpPr/>
            <p:nvPr/>
          </p:nvGrpSpPr>
          <p:grpSpPr>
            <a:xfrm>
              <a:off x="3937844" y="2348880"/>
              <a:ext cx="4708525" cy="534987"/>
              <a:chOff x="3937844" y="2407756"/>
              <a:chExt cx="4708525" cy="534987"/>
            </a:xfrm>
          </p:grpSpPr>
          <p:sp>
            <p:nvSpPr>
              <p:cNvPr id="92" name="文本框 73">
                <a:extLst>
                  <a:ext uri="{FF2B5EF4-FFF2-40B4-BE49-F238E27FC236}">
                    <a16:creationId xmlns:a16="http://schemas.microsoft.com/office/drawing/2014/main" id="{D45E0EA6-4CCF-B075-CDEA-E42912A15DCB}"/>
                  </a:ext>
                </a:extLst>
              </p:cNvPr>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a:extLst>
                  <a:ext uri="{FF2B5EF4-FFF2-40B4-BE49-F238E27FC236}">
                    <a16:creationId xmlns:a16="http://schemas.microsoft.com/office/drawing/2014/main" id="{6EECCBA9-FC0D-BA5D-76BC-B1AF0139FF04}"/>
                  </a:ext>
                </a:extLst>
              </p:cNvPr>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a:extLst>
                  <a:ext uri="{FF2B5EF4-FFF2-40B4-BE49-F238E27FC236}">
                    <a16:creationId xmlns:a16="http://schemas.microsoft.com/office/drawing/2014/main" id="{0F332E01-FC2E-0A3D-A7DC-DD1E97D6FD63}"/>
                  </a:ext>
                </a:extLst>
              </p:cNvPr>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a:extLst>
                  <a:ext uri="{FF2B5EF4-FFF2-40B4-BE49-F238E27FC236}">
                    <a16:creationId xmlns:a16="http://schemas.microsoft.com/office/drawing/2014/main" id="{C048BCD8-4891-7EF1-CD39-6CEAC2AC3987}"/>
                  </a:ext>
                </a:extLst>
              </p:cNvPr>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a:extLst>
              <a:ext uri="{FF2B5EF4-FFF2-40B4-BE49-F238E27FC236}">
                <a16:creationId xmlns:a16="http://schemas.microsoft.com/office/drawing/2014/main" id="{1BF53C2F-9DD4-8894-9FB7-1A80E4CB8F48}"/>
              </a:ext>
            </a:extLst>
          </p:cNvPr>
          <p:cNvGrpSpPr/>
          <p:nvPr/>
        </p:nvGrpSpPr>
        <p:grpSpPr>
          <a:xfrm>
            <a:off x="1524000" y="6569404"/>
            <a:ext cx="9144000" cy="288596"/>
            <a:chOff x="0" y="6569404"/>
            <a:chExt cx="9144000" cy="288596"/>
          </a:xfrm>
        </p:grpSpPr>
        <p:sp>
          <p:nvSpPr>
            <p:cNvPr id="110" name="矩形 109">
              <a:extLst>
                <a:ext uri="{FF2B5EF4-FFF2-40B4-BE49-F238E27FC236}">
                  <a16:creationId xmlns:a16="http://schemas.microsoft.com/office/drawing/2014/main" id="{59DC7934-A395-0ABD-9467-2D662879E00E}"/>
                </a:ext>
              </a:extLst>
            </p:cNvPr>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0909C422-452A-6E4B-7381-918455FA894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a:extLst>
              <a:ext uri="{FF2B5EF4-FFF2-40B4-BE49-F238E27FC236}">
                <a16:creationId xmlns:a16="http://schemas.microsoft.com/office/drawing/2014/main" id="{5A233282-DC9A-E64F-8C4F-B11D64737A5C}"/>
              </a:ext>
            </a:extLst>
          </p:cNvPr>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E4CFCB1D-2E61-F96C-E8BB-D369C2105877}"/>
              </a:ext>
            </a:extLst>
          </p:cNvPr>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a:extLst>
              <a:ext uri="{FF2B5EF4-FFF2-40B4-BE49-F238E27FC236}">
                <a16:creationId xmlns:a16="http://schemas.microsoft.com/office/drawing/2014/main" id="{816D4B45-05D5-4720-5243-087BB559E520}"/>
              </a:ext>
            </a:extLst>
          </p:cNvPr>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a:extLst>
              <a:ext uri="{FF2B5EF4-FFF2-40B4-BE49-F238E27FC236}">
                <a16:creationId xmlns:a16="http://schemas.microsoft.com/office/drawing/2014/main" id="{D75F8211-889E-477A-00BF-C6A2022E9C03}"/>
              </a:ext>
            </a:extLst>
          </p:cNvPr>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a:extLst>
              <a:ext uri="{FF2B5EF4-FFF2-40B4-BE49-F238E27FC236}">
                <a16:creationId xmlns:a16="http://schemas.microsoft.com/office/drawing/2014/main" id="{A2486E9B-E7A0-FEEA-658C-023D92FC5DEE}"/>
              </a:ext>
            </a:extLst>
          </p:cNvPr>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a:extLst>
              <a:ext uri="{FF2B5EF4-FFF2-40B4-BE49-F238E27FC236}">
                <a16:creationId xmlns:a16="http://schemas.microsoft.com/office/drawing/2014/main" id="{0168DEA5-2058-B1C0-D73F-8A3CD1ADFACE}"/>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54</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330C14D9-AD3E-6C0E-DC0D-DCE1D855208C}"/>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FF154F29-E0DC-6D18-3C0B-125CBD56054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E04467BE-503E-3470-A9C7-EBC128F1413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438E03B4-D051-EFF0-2A18-F91B9C47DCA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54</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3976BC3A-5C01-B413-A4CA-3011C0682F2E}"/>
              </a:ext>
            </a:extLst>
          </p:cNvPr>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50535939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55</a:t>
            </a:fld>
            <a:endParaRPr lang="zh-HK" altLang="en-US" sz="1600" dirty="0">
              <a:solidFill>
                <a:schemeClr val="bg1"/>
              </a:solidFill>
            </a:endParaRPr>
          </a:p>
        </p:txBody>
      </p:sp>
      <p:sp>
        <p:nvSpPr>
          <p:cNvPr id="4" name="矩形 3">
            <a:extLst>
              <a:ext uri="{FF2B5EF4-FFF2-40B4-BE49-F238E27FC236}">
                <a16:creationId xmlns:a16="http://schemas.microsoft.com/office/drawing/2014/main" id="{2058F8DF-B956-1737-0617-CFFDB75F5571}"/>
              </a:ext>
            </a:extLst>
          </p:cNvPr>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DF394FBB-85F6-A4F3-74DC-5D693328D235}"/>
              </a:ext>
            </a:extLst>
          </p:cNvPr>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14847670-F0CD-5F02-7924-D04008E886E4}"/>
              </a:ext>
            </a:extLst>
          </p:cNvPr>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444CAFC4-E4E9-1DF6-3F6A-7E8A749EA13F}"/>
              </a:ext>
            </a:extLst>
          </p:cNvPr>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D5BCD4DD-C9E6-7286-ED2F-2D3C15D5E4B5}"/>
              </a:ext>
            </a:extLst>
          </p:cNvPr>
          <p:cNvSpPr txBox="1"/>
          <p:nvPr/>
        </p:nvSpPr>
        <p:spPr>
          <a:xfrm>
            <a:off x="1764397" y="3005403"/>
            <a:ext cx="8651602" cy="1421671"/>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t>Stable and Reusable Protocol: </a:t>
            </a:r>
            <a:r>
              <a:rPr lang="en-US" altLang="zh-CN" sz="2000" dirty="0"/>
              <a:t>The two-stage training framework allows pretraining a reusable communication protocol, improving training stability and supporting multitask learning.</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986885B-602D-8455-B2A7-3D1B4DC39B13}"/>
              </a:ext>
            </a:extLst>
          </p:cNvPr>
          <p:cNvSpPr txBox="1"/>
          <p:nvPr/>
        </p:nvSpPr>
        <p:spPr>
          <a:xfrm>
            <a:off x="1759806" y="1024380"/>
            <a:ext cx="8639998" cy="14216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b="1" dirty="0"/>
              <a:t>Efficient Neighboring Communication: </a:t>
            </a:r>
            <a:r>
              <a:rPr lang="en-US" altLang="zh-CN" sz="2000" dirty="0"/>
              <a:t>NVIF introduces a neighboring communication scheme that avoids redundancy by focusing only on relevant information, improving scalability in large-scale MARL.</a:t>
            </a:r>
            <a:endParaRPr lang="zh-CN" altLang="en-US" sz="20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E0568F4A-9862-6B54-FF3D-5D7FA042050A}"/>
              </a:ext>
            </a:extLst>
          </p:cNvPr>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98D1D8B2-51F4-22A6-62AE-A4108E71FF23}"/>
              </a:ext>
            </a:extLst>
          </p:cNvPr>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0EEE8304-284C-DD18-8ADE-6544AB08A423}"/>
              </a:ext>
            </a:extLst>
          </p:cNvPr>
          <p:cNvSpPr txBox="1"/>
          <p:nvPr/>
        </p:nvSpPr>
        <p:spPr>
          <a:xfrm>
            <a:off x="1806391" y="4897223"/>
            <a:ext cx="8651602" cy="142199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t>Superior Cooperative Performance: </a:t>
            </a:r>
            <a:r>
              <a:rPr lang="en-US" altLang="zh-CN" sz="2000" dirty="0"/>
              <a:t>NVIF-PPO outperforms existing methods across both heterogeneous and homogeneous tasks in terms of reward, convergence, and scalability.</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76185" y="1960245"/>
              <a:ext cx="9112019"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103841"/>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cs typeface="Arial" panose="020B0604020202020204" pitchFamily="34" charset="0"/>
                </a:rPr>
                <a:t>State-Temporal Compression in Reinforcement Learning </a:t>
              </a:r>
            </a:p>
            <a:p>
              <a:pPr algn="ctr">
                <a:lnSpc>
                  <a:spcPct val="150000"/>
                </a:lnSpc>
              </a:pPr>
              <a:r>
                <a:rPr lang="en-US" altLang="zh-CN" sz="2800" b="1" dirty="0">
                  <a:solidFill>
                    <a:schemeClr val="bg1"/>
                  </a:solidFill>
                  <a:latin typeface="Arial" panose="020B0604020202020204" pitchFamily="34" charset="0"/>
                  <a:cs typeface="Arial" panose="020B0604020202020204" pitchFamily="34" charset="0"/>
                </a:rPr>
                <a:t>With the Reward-Restricted Geodesic Metric</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Shangqi</a:t>
              </a:r>
              <a:r>
                <a:rPr lang="en-US" altLang="zh-CN" sz="1600" dirty="0">
                  <a:solidFill>
                    <a:schemeClr val="bg1"/>
                  </a:solidFill>
                  <a:latin typeface="Arial" panose="020B0604020202020204" pitchFamily="34" charset="0"/>
                  <a:cs typeface="Arial" panose="020B0604020202020204" pitchFamily="34" charset="0"/>
                </a:rPr>
                <a:t> Guo,</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Qi Yan,</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Xin Su,</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Xiaolin Hu,</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Feng Chen</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56</a:t>
            </a:fld>
            <a:endParaRPr lang="zh-HK" altLang="en-US" sz="1600" dirty="0">
              <a:solidFill>
                <a:schemeClr val="bg1"/>
              </a:solidFill>
            </a:endParaRPr>
          </a:p>
        </p:txBody>
      </p:sp>
      <p:sp>
        <p:nvSpPr>
          <p:cNvPr id="12" name="文本框 11"/>
          <p:cNvSpPr txBox="1"/>
          <p:nvPr/>
        </p:nvSpPr>
        <p:spPr>
          <a:xfrm>
            <a:off x="351876" y="4596014"/>
            <a:ext cx="105681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IEEE Transactions on Pattern Analysis and Machine Intelligence (TPAMI-2022)</a:t>
            </a: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57</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58</a:t>
            </a:fld>
            <a:endParaRPr lang="zh-HK" altLang="en-US" sz="1600" dirty="0">
              <a:solidFill>
                <a:schemeClr val="bg1"/>
              </a:solidFill>
            </a:endParaRPr>
          </a:p>
        </p:txBody>
      </p:sp>
      <p:sp>
        <p:nvSpPr>
          <p:cNvPr id="2" name="文本框 1">
            <a:extLst>
              <a:ext uri="{FF2B5EF4-FFF2-40B4-BE49-F238E27FC236}">
                <a16:creationId xmlns:a16="http://schemas.microsoft.com/office/drawing/2014/main" id="{670FE4DE-B156-43EC-C3F1-DB4936E990E6}"/>
              </a:ext>
            </a:extLst>
          </p:cNvPr>
          <p:cNvSpPr txBox="1"/>
          <p:nvPr/>
        </p:nvSpPr>
        <p:spPr>
          <a:xfrm>
            <a:off x="1272000" y="1206254"/>
            <a:ext cx="9648000" cy="2437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State-Temporal Compression in Reinforcement Learning: </a:t>
            </a:r>
          </a:p>
          <a:p>
            <a:pPr algn="just">
              <a:lnSpc>
                <a:spcPct val="150000"/>
              </a:lnSpc>
            </a:pPr>
            <a:r>
              <a:rPr lang="en-US" altLang="zh-CN" sz="2000" dirty="0">
                <a:latin typeface="Times New Roman" panose="02020603050405020304" pitchFamily="18" charset="0"/>
                <a:cs typeface="Times New Roman" panose="02020603050405020304" pitchFamily="18" charset="0"/>
              </a:rPr>
              <a:t>Modern reinforcement learning struggles in environments with long horizons and sparse rewards, where learning optimal policies becomes sample-inefficient and unstable.</a:t>
            </a:r>
          </a:p>
          <a:p>
            <a:pPr algn="just">
              <a:lnSpc>
                <a:spcPct val="150000"/>
              </a:lnSpc>
            </a:pPr>
            <a:r>
              <a:rPr lang="en-US" altLang="zh-CN" sz="2000" dirty="0">
                <a:latin typeface="Times New Roman" panose="02020603050405020304" pitchFamily="18" charset="0"/>
                <a:cs typeface="Times New Roman" panose="02020603050405020304" pitchFamily="18" charset="0"/>
              </a:rPr>
              <a:t>State-temporal compression aims to reduce both the state and temporal resolution of an MDP while preserving the critical structure necessary for optimal decision-making.</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1DC13DF-FC19-A4FC-DB25-689D4AC6F118}"/>
              </a:ext>
            </a:extLst>
          </p:cNvPr>
          <p:cNvSpPr txBox="1"/>
          <p:nvPr/>
        </p:nvSpPr>
        <p:spPr>
          <a:xfrm>
            <a:off x="1272000" y="3717000"/>
            <a:ext cx="9648000" cy="271465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p>
          <a:p>
            <a:r>
              <a:rPr lang="en-US" altLang="zh-CN" sz="2000" b="1" dirty="0">
                <a:latin typeface="Times New Roman" panose="02020603050405020304" pitchFamily="18" charset="0"/>
                <a:cs typeface="Times New Roman" panose="02020603050405020304" pitchFamily="18" charset="0"/>
              </a:rPr>
              <a:t>Reward-Relevant Abstraction</a:t>
            </a:r>
          </a:p>
          <a:p>
            <a:r>
              <a:rPr lang="en-US" altLang="zh-CN" sz="2000" dirty="0">
                <a:latin typeface="Times New Roman" panose="02020603050405020304" pitchFamily="18" charset="0"/>
                <a:cs typeface="Times New Roman" panose="02020603050405020304" pitchFamily="18" charset="0"/>
              </a:rPr>
              <a:t>Naive compression methods often ignore reward structure, leading to distorted abstraction and policy suboptimality.</a:t>
            </a:r>
          </a:p>
          <a:p>
            <a:pPr algn="just">
              <a:lnSpc>
                <a:spcPct val="150000"/>
              </a:lnSpc>
            </a:pPr>
            <a:r>
              <a:rPr lang="en-US" altLang="zh-CN" sz="2000" b="1" dirty="0">
                <a:latin typeface="Times New Roman" panose="02020603050405020304" pitchFamily="18" charset="0"/>
                <a:cs typeface="Times New Roman" panose="02020603050405020304" pitchFamily="18" charset="0"/>
              </a:rPr>
              <a:t>Long-Horizon Planning</a:t>
            </a:r>
          </a:p>
          <a:p>
            <a:pPr algn="just">
              <a:lnSpc>
                <a:spcPct val="150000"/>
              </a:lnSpc>
            </a:pPr>
            <a:r>
              <a:rPr lang="en-US" altLang="zh-CN" sz="2000" dirty="0">
                <a:latin typeface="Times New Roman" panose="02020603050405020304" pitchFamily="18" charset="0"/>
                <a:cs typeface="Times New Roman" panose="02020603050405020304" pitchFamily="18" charset="0"/>
              </a:rPr>
              <a:t>Without temporally-aware compression, RL agents face difficulty in decomposing tasks with delayed or goal-driven rewards.</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59</a:t>
            </a:fld>
            <a:endParaRPr lang="zh-HK" altLang="en-US" sz="1600" dirty="0">
              <a:solidFill>
                <a:schemeClr val="bg1"/>
              </a:solidFill>
            </a:endParaRPr>
          </a:p>
        </p:txBody>
      </p:sp>
      <p:sp>
        <p:nvSpPr>
          <p:cNvPr id="5" name="文本框 4">
            <a:extLst>
              <a:ext uri="{FF2B5EF4-FFF2-40B4-BE49-F238E27FC236}">
                <a16:creationId xmlns:a16="http://schemas.microsoft.com/office/drawing/2014/main" id="{4C6999B2-51AC-F052-9BC0-568AE314B439}"/>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Temporal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6" name="直接连接符 4">
            <a:extLst>
              <a:ext uri="{FF2B5EF4-FFF2-40B4-BE49-F238E27FC236}">
                <a16:creationId xmlns:a16="http://schemas.microsoft.com/office/drawing/2014/main" id="{48F99CDA-28F3-175B-A042-DF147120C37B}"/>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459DC33E-88AC-5CED-12C3-AC5987489408}"/>
              </a:ext>
            </a:extLst>
          </p:cNvPr>
          <p:cNvPicPr>
            <a:picLocks noChangeAspect="1"/>
          </p:cNvPicPr>
          <p:nvPr/>
        </p:nvPicPr>
        <p:blipFill>
          <a:blip r:embed="rId3"/>
          <a:stretch>
            <a:fillRect/>
          </a:stretch>
        </p:blipFill>
        <p:spPr>
          <a:xfrm>
            <a:off x="7621162" y="1455909"/>
            <a:ext cx="3874838" cy="4949568"/>
          </a:xfrm>
          <a:prstGeom prst="rect">
            <a:avLst/>
          </a:prstGeom>
        </p:spPr>
      </p:pic>
      <p:sp>
        <p:nvSpPr>
          <p:cNvPr id="7" name="文本框 6">
            <a:extLst>
              <a:ext uri="{FF2B5EF4-FFF2-40B4-BE49-F238E27FC236}">
                <a16:creationId xmlns:a16="http://schemas.microsoft.com/office/drawing/2014/main" id="{8138ACCF-38AC-7409-36D8-20E85FCC6CFF}"/>
              </a:ext>
            </a:extLst>
          </p:cNvPr>
          <p:cNvSpPr txBox="1"/>
          <p:nvPr/>
        </p:nvSpPr>
        <p:spPr>
          <a:xfrm>
            <a:off x="120000" y="1932497"/>
            <a:ext cx="9648000" cy="3349956"/>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cs typeface="Times New Roman" panose="02020603050405020304" pitchFamily="18" charset="0"/>
              </a:rPr>
              <a:t>Options and skills create temporally extended actions: </a:t>
            </a:r>
          </a:p>
          <a:p>
            <a:pPr>
              <a:lnSpc>
                <a:spcPct val="150000"/>
              </a:lnSpc>
            </a:pPr>
            <a:r>
              <a:rPr lang="en-US" altLang="zh-CN" sz="2400" b="1" dirty="0">
                <a:latin typeface="Times New Roman" panose="02020603050405020304" pitchFamily="18" charset="0"/>
                <a:cs typeface="Times New Roman" panose="02020603050405020304" pitchFamily="18" charset="0"/>
              </a:rPr>
              <a:t>Pros:</a:t>
            </a:r>
          </a:p>
          <a:p>
            <a:pPr>
              <a:lnSpc>
                <a:spcPct val="150000"/>
              </a:lnSpc>
            </a:pPr>
            <a:r>
              <a:rPr lang="en-US" altLang="zh-CN" sz="2400" b="1" dirty="0">
                <a:latin typeface="Times New Roman" panose="02020603050405020304" pitchFamily="18" charset="0"/>
                <a:cs typeface="Times New Roman" panose="02020603050405020304" pitchFamily="18" charset="0"/>
              </a:rPr>
              <a:t>Speeds up long-horizon learning</a:t>
            </a:r>
          </a:p>
          <a:p>
            <a:pPr>
              <a:lnSpc>
                <a:spcPct val="150000"/>
              </a:lnSpc>
            </a:pPr>
            <a:r>
              <a:rPr lang="en-US" altLang="zh-CN" sz="2400" b="1" dirty="0">
                <a:latin typeface="Times New Roman" panose="02020603050405020304" pitchFamily="18" charset="0"/>
                <a:cs typeface="Times New Roman" panose="02020603050405020304" pitchFamily="18" charset="0"/>
              </a:rPr>
              <a:t>Cons:</a:t>
            </a:r>
          </a:p>
          <a:p>
            <a:pPr>
              <a:lnSpc>
                <a:spcPct val="150000"/>
              </a:lnSpc>
            </a:pPr>
            <a:r>
              <a:rPr lang="en-US" altLang="zh-CN" sz="2400" b="1" dirty="0">
                <a:latin typeface="Times New Roman" panose="02020603050405020304" pitchFamily="18" charset="0"/>
                <a:cs typeface="Times New Roman" panose="02020603050405020304" pitchFamily="18" charset="0"/>
              </a:rPr>
              <a:t>Hard to optimize in large MDPs </a:t>
            </a:r>
          </a:p>
          <a:p>
            <a:pPr>
              <a:lnSpc>
                <a:spcPct val="150000"/>
              </a:lnSpc>
            </a:pPr>
            <a:r>
              <a:rPr lang="en-US" altLang="zh-CN" sz="2400" b="1" dirty="0">
                <a:latin typeface="Times New Roman" panose="02020603050405020304" pitchFamily="18" charset="0"/>
                <a:cs typeface="Times New Roman" panose="02020603050405020304" pitchFamily="18" charset="0"/>
              </a:rPr>
              <a:t>Learned options can be unstable</a:t>
            </a:r>
          </a:p>
        </p:txBody>
      </p:sp>
    </p:spTree>
    <p:extLst>
      <p:ext uri="{BB962C8B-B14F-4D97-AF65-F5344CB8AC3E}">
        <p14:creationId xmlns:p14="http://schemas.microsoft.com/office/powerpoint/2010/main" val="426057535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88D88-E622-84BE-C0AE-A28BEAD62B1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4D99DDF-6BEB-E8E2-FBB1-C5A59A83C51B}"/>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DB7209A-3EE3-CDDC-3DB8-96E7644C440E}"/>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9DAB8C94-FA2A-E3CA-60DB-272E6A5C6756}"/>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9EF34B69-F681-CCEC-2F92-CDF39EB4C06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FB5B93C-536F-3A18-AF86-1B21FED4B5D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B3D135F6-524E-C9E5-2980-E3D9BE084DB7}"/>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a:t>
            </a:fld>
            <a:endParaRPr lang="zh-HK" altLang="en-US" sz="1600" dirty="0">
              <a:solidFill>
                <a:schemeClr val="bg1"/>
              </a:solidFill>
            </a:endParaRPr>
          </a:p>
        </p:txBody>
      </p:sp>
      <p:pic>
        <p:nvPicPr>
          <p:cNvPr id="3" name="图片 2">
            <a:extLst>
              <a:ext uri="{FF2B5EF4-FFF2-40B4-BE49-F238E27FC236}">
                <a16:creationId xmlns:a16="http://schemas.microsoft.com/office/drawing/2014/main" id="{2EAA48AC-B4FE-1BA9-D3A2-C6ED78B5C713}"/>
              </a:ext>
            </a:extLst>
          </p:cNvPr>
          <p:cNvPicPr>
            <a:picLocks noChangeAspect="1"/>
          </p:cNvPicPr>
          <p:nvPr/>
        </p:nvPicPr>
        <p:blipFill>
          <a:blip r:embed="rId3"/>
          <a:stretch>
            <a:fillRect/>
          </a:stretch>
        </p:blipFill>
        <p:spPr>
          <a:xfrm>
            <a:off x="1344000" y="1125000"/>
            <a:ext cx="9288000" cy="5072890"/>
          </a:xfrm>
          <a:prstGeom prst="rect">
            <a:avLst/>
          </a:prstGeom>
        </p:spPr>
      </p:pic>
    </p:spTree>
    <p:extLst>
      <p:ext uri="{BB962C8B-B14F-4D97-AF65-F5344CB8AC3E}">
        <p14:creationId xmlns:p14="http://schemas.microsoft.com/office/powerpoint/2010/main" val="95081873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8061-2AC2-605A-20FF-9902D347645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786B401-418F-8A60-7C04-CA06B0998593}"/>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C6FAA4C-F627-FFE9-389D-BCDB316BE697}"/>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63FFA782-766F-9864-EA57-4E96DCA03CD4}"/>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92FEC7A5-49FF-D8AC-4E50-97AF60B2A91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1C721D5B-AFD4-4362-1893-979581C5F0F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5996B514-5F7C-BD19-0B54-D9D0CA699A1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60</a:t>
            </a:fld>
            <a:endParaRPr lang="zh-HK" altLang="en-US" sz="1600" dirty="0">
              <a:solidFill>
                <a:schemeClr val="bg1"/>
              </a:solidFill>
            </a:endParaRPr>
          </a:p>
        </p:txBody>
      </p:sp>
      <p:sp>
        <p:nvSpPr>
          <p:cNvPr id="5" name="文本框 4">
            <a:extLst>
              <a:ext uri="{FF2B5EF4-FFF2-40B4-BE49-F238E27FC236}">
                <a16:creationId xmlns:a16="http://schemas.microsoft.com/office/drawing/2014/main" id="{ECFBE593-A59B-77A8-1399-3233404A942D}"/>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State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6" name="直接连接符 4">
            <a:extLst>
              <a:ext uri="{FF2B5EF4-FFF2-40B4-BE49-F238E27FC236}">
                <a16:creationId xmlns:a16="http://schemas.microsoft.com/office/drawing/2014/main" id="{2136D7C5-F03F-11BB-9C9B-0AE1483B9209}"/>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05876C67-C16C-E1C1-7509-30A6F31676BA}"/>
              </a:ext>
            </a:extLst>
          </p:cNvPr>
          <p:cNvPicPr>
            <a:picLocks noChangeAspect="1"/>
          </p:cNvPicPr>
          <p:nvPr/>
        </p:nvPicPr>
        <p:blipFill>
          <a:blip r:embed="rId3"/>
          <a:stretch>
            <a:fillRect/>
          </a:stretch>
        </p:blipFill>
        <p:spPr>
          <a:xfrm>
            <a:off x="7391741" y="1343578"/>
            <a:ext cx="4232271" cy="5164378"/>
          </a:xfrm>
          <a:prstGeom prst="rect">
            <a:avLst/>
          </a:prstGeom>
        </p:spPr>
      </p:pic>
      <p:sp>
        <p:nvSpPr>
          <p:cNvPr id="7" name="文本框 6">
            <a:extLst>
              <a:ext uri="{FF2B5EF4-FFF2-40B4-BE49-F238E27FC236}">
                <a16:creationId xmlns:a16="http://schemas.microsoft.com/office/drawing/2014/main" id="{72EC4385-40DA-F82B-3C72-26CAB3C08CEB}"/>
              </a:ext>
            </a:extLst>
          </p:cNvPr>
          <p:cNvSpPr txBox="1"/>
          <p:nvPr/>
        </p:nvSpPr>
        <p:spPr>
          <a:xfrm>
            <a:off x="120000" y="1932497"/>
            <a:ext cx="9648000" cy="3903954"/>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cs typeface="Times New Roman" panose="02020603050405020304" pitchFamily="18" charset="0"/>
              </a:rPr>
              <a:t>Group states using MDP homomorphisms </a:t>
            </a:r>
          </a:p>
          <a:p>
            <a:pPr>
              <a:lnSpc>
                <a:spcPct val="150000"/>
              </a:lnSpc>
            </a:pPr>
            <a:r>
              <a:rPr lang="en-US" altLang="zh-CN" sz="2400" b="1" dirty="0">
                <a:latin typeface="Times New Roman" panose="02020603050405020304" pitchFamily="18" charset="0"/>
                <a:cs typeface="Times New Roman" panose="02020603050405020304" pitchFamily="18" charset="0"/>
              </a:rPr>
              <a:t>or </a:t>
            </a:r>
            <a:r>
              <a:rPr lang="en-US" altLang="zh-CN" sz="2400" b="1" dirty="0" err="1">
                <a:latin typeface="Times New Roman" panose="02020603050405020304" pitchFamily="18" charset="0"/>
                <a:cs typeface="Times New Roman" panose="02020603050405020304" pitchFamily="18" charset="0"/>
              </a:rPr>
              <a:t>bisimulation</a:t>
            </a:r>
            <a:r>
              <a:rPr lang="en-US" altLang="zh-CN" sz="2400" b="1" dirty="0">
                <a:latin typeface="Times New Roman" panose="02020603050405020304" pitchFamily="18" charset="0"/>
                <a:cs typeface="Times New Roman" panose="02020603050405020304" pitchFamily="18" charset="0"/>
              </a:rPr>
              <a:t>: </a:t>
            </a:r>
          </a:p>
          <a:p>
            <a:pPr>
              <a:lnSpc>
                <a:spcPct val="150000"/>
              </a:lnSpc>
            </a:pPr>
            <a:r>
              <a:rPr lang="en-US" altLang="zh-CN" sz="2400" b="1" dirty="0">
                <a:latin typeface="Times New Roman" panose="02020603050405020304" pitchFamily="18" charset="0"/>
                <a:cs typeface="Times New Roman" panose="02020603050405020304" pitchFamily="18" charset="0"/>
              </a:rPr>
              <a:t>Pros:</a:t>
            </a:r>
          </a:p>
          <a:p>
            <a:pPr>
              <a:lnSpc>
                <a:spcPct val="150000"/>
              </a:lnSpc>
            </a:pPr>
            <a:r>
              <a:rPr lang="en-US" altLang="zh-CN" sz="2400" b="1" dirty="0">
                <a:latin typeface="Times New Roman" panose="02020603050405020304" pitchFamily="18" charset="0"/>
                <a:cs typeface="Times New Roman" panose="02020603050405020304" pitchFamily="18" charset="0"/>
              </a:rPr>
              <a:t>Theoretical guarantees</a:t>
            </a:r>
          </a:p>
          <a:p>
            <a:pPr>
              <a:lnSpc>
                <a:spcPct val="150000"/>
              </a:lnSpc>
            </a:pPr>
            <a:r>
              <a:rPr lang="en-US" altLang="zh-CN" sz="2400" b="1" dirty="0">
                <a:latin typeface="Times New Roman" panose="02020603050405020304" pitchFamily="18" charset="0"/>
                <a:cs typeface="Times New Roman" panose="02020603050405020304" pitchFamily="18" charset="0"/>
              </a:rPr>
              <a:t>Cons:</a:t>
            </a:r>
          </a:p>
          <a:p>
            <a:pPr>
              <a:lnSpc>
                <a:spcPct val="150000"/>
              </a:lnSpc>
            </a:pPr>
            <a:r>
              <a:rPr lang="en-US" altLang="zh-CN" sz="2400" b="1" dirty="0">
                <a:latin typeface="Times New Roman" panose="02020603050405020304" pitchFamily="18" charset="0"/>
                <a:cs typeface="Times New Roman" panose="02020603050405020304" pitchFamily="18" charset="0"/>
              </a:rPr>
              <a:t>Expensive to compute </a:t>
            </a:r>
          </a:p>
          <a:p>
            <a:pPr>
              <a:lnSpc>
                <a:spcPct val="150000"/>
              </a:lnSpc>
            </a:pPr>
            <a:r>
              <a:rPr lang="en-US" altLang="zh-CN" sz="2400" b="1" dirty="0">
                <a:latin typeface="Times New Roman" panose="02020603050405020304" pitchFamily="18" charset="0"/>
                <a:cs typeface="Times New Roman" panose="02020603050405020304" pitchFamily="18" charset="0"/>
              </a:rPr>
              <a:t>Limited scalability</a:t>
            </a:r>
          </a:p>
        </p:txBody>
      </p:sp>
    </p:spTree>
    <p:extLst>
      <p:ext uri="{BB962C8B-B14F-4D97-AF65-F5344CB8AC3E}">
        <p14:creationId xmlns:p14="http://schemas.microsoft.com/office/powerpoint/2010/main" val="25771620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F4109-F15F-C1D9-E55C-2BFF200FF147}"/>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7834018-A295-2642-94E8-D6CDDFB37E9E}"/>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F8DE9C8-360B-CC13-47C1-C9D6067D49BE}"/>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6A7586AC-2322-551A-4FB6-33CD68570E4C}"/>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E97B125E-4D85-A4F4-3491-F9CD47A8E6B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AFA56D37-6DFD-2159-51A9-E61370C94E3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A348C71E-06DA-F9E8-C952-38C4F1A9BC0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61</a:t>
            </a:fld>
            <a:endParaRPr lang="zh-HK" altLang="en-US" sz="1600" dirty="0">
              <a:solidFill>
                <a:schemeClr val="bg1"/>
              </a:solidFill>
            </a:endParaRPr>
          </a:p>
        </p:txBody>
      </p:sp>
      <p:sp>
        <p:nvSpPr>
          <p:cNvPr id="3" name="文本框 2">
            <a:extLst>
              <a:ext uri="{FF2B5EF4-FFF2-40B4-BE49-F238E27FC236}">
                <a16:creationId xmlns:a16="http://schemas.microsoft.com/office/drawing/2014/main" id="{FB92783D-6D79-1FA5-9064-8D19054F7CBD}"/>
              </a:ext>
            </a:extLst>
          </p:cNvPr>
          <p:cNvSpPr txBox="1"/>
          <p:nvPr/>
        </p:nvSpPr>
        <p:spPr>
          <a:xfrm>
            <a:off x="721137" y="1939674"/>
            <a:ext cx="10749725" cy="4093428"/>
          </a:xfrm>
          <a:prstGeom prst="rect">
            <a:avLst/>
          </a:prstGeom>
          <a:noFill/>
        </p:spPr>
        <p:txBody>
          <a:bodyPr wrap="square">
            <a:spAutoFit/>
          </a:bodyPr>
          <a:lstStyle/>
          <a:p>
            <a:pPr algn="just"/>
            <a:r>
              <a:rPr lang="en-US" altLang="zh-CN" sz="2000" b="1" dirty="0">
                <a:latin typeface="Times New Roman" panose="02020603050405020304" pitchFamily="18" charset="0"/>
                <a:cs typeface="Times New Roman" panose="02020603050405020304" pitchFamily="18" charset="0"/>
              </a:rPr>
              <a:t>Hybrid Compression Methods</a:t>
            </a:r>
          </a:p>
          <a:p>
            <a:pPr algn="just"/>
            <a:r>
              <a:rPr lang="en-US" altLang="zh-CN" sz="2000" dirty="0">
                <a:latin typeface="Times New Roman" panose="02020603050405020304" pitchFamily="18" charset="0"/>
                <a:cs typeface="Times New Roman" panose="02020603050405020304" pitchFamily="18" charset="0"/>
              </a:rPr>
              <a:t>State-temporal compression refers to compressing both the spatial (state) and temporal (option, sequence) structure of an MDP. These methods aim to simplify planning over long horizons while preserving key transition dynamics and reward-relevant structure.</a:t>
            </a: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b="1" dirty="0">
                <a:latin typeface="Times New Roman" panose="02020603050405020304" pitchFamily="18" charset="0"/>
                <a:cs typeface="Times New Roman" panose="02020603050405020304" pitchFamily="18" charset="0"/>
              </a:rPr>
              <a:t>Representative Approaches</a:t>
            </a:r>
            <a:endParaRPr lang="en" altLang="zh-CN" sz="2000" b="1" dirty="0">
              <a:latin typeface="Times New Roman" panose="02020603050405020304" pitchFamily="18" charset="0"/>
              <a:cs typeface="Times New Roman" panose="02020603050405020304" pitchFamily="18" charset="0"/>
            </a:endParaRPr>
          </a:p>
          <a:p>
            <a:pPr algn="just"/>
            <a:r>
              <a:rPr lang="en-US" altLang="zh-CN" sz="2000" b="1" dirty="0">
                <a:latin typeface="Times New Roman" panose="02020603050405020304" pitchFamily="18" charset="0"/>
                <a:cs typeface="Times New Roman" panose="02020603050405020304" pitchFamily="18" charset="0"/>
              </a:rPr>
              <a:t>SMDP Homomorphism: </a:t>
            </a:r>
          </a:p>
          <a:p>
            <a:pPr algn="just"/>
            <a:r>
              <a:rPr lang="en-US" altLang="zh-CN" sz="2000" dirty="0">
                <a:latin typeface="Times New Roman" panose="02020603050405020304" pitchFamily="18" charset="0"/>
                <a:cs typeface="Times New Roman" panose="02020603050405020304" pitchFamily="18" charset="0"/>
              </a:rPr>
              <a:t>Extends MDP homomorphism to semi-Markov processes with temporally extended actions.</a:t>
            </a:r>
          </a:p>
          <a:p>
            <a:pPr algn="just"/>
            <a:r>
              <a:rPr lang="en-US" altLang="zh-CN" sz="2000" b="1" dirty="0">
                <a:latin typeface="Times New Roman" panose="02020603050405020304" pitchFamily="18" charset="0"/>
                <a:cs typeface="Times New Roman" panose="02020603050405020304" pitchFamily="18" charset="0"/>
              </a:rPr>
              <a:t>Option-</a:t>
            </a:r>
            <a:r>
              <a:rPr lang="en-US" altLang="zh-CN" sz="2000" b="1" dirty="0" err="1">
                <a:latin typeface="Times New Roman" panose="02020603050405020304" pitchFamily="18" charset="0"/>
                <a:cs typeface="Times New Roman" panose="02020603050405020304" pitchFamily="18" charset="0"/>
              </a:rPr>
              <a:t>Bisimulation</a:t>
            </a:r>
            <a:r>
              <a:rPr lang="en-US" altLang="zh-CN" sz="2000" b="1" dirty="0">
                <a:latin typeface="Times New Roman" panose="02020603050405020304" pitchFamily="18" charset="0"/>
                <a:cs typeface="Times New Roman" panose="02020603050405020304" pitchFamily="18" charset="0"/>
              </a:rPr>
              <a:t> Metrics: </a:t>
            </a:r>
          </a:p>
          <a:p>
            <a:pPr algn="just"/>
            <a:r>
              <a:rPr lang="en-US" altLang="zh-CN" sz="2000" dirty="0">
                <a:latin typeface="Times New Roman" panose="02020603050405020304" pitchFamily="18" charset="0"/>
                <a:cs typeface="Times New Roman" panose="02020603050405020304" pitchFamily="18" charset="0"/>
              </a:rPr>
              <a:t>Measures similarity of abstract options based on state-action distributions and long-term returns.</a:t>
            </a:r>
          </a:p>
          <a:p>
            <a:pPr algn="just"/>
            <a:r>
              <a:rPr lang="en-US" altLang="zh-CN" sz="2000" b="1" dirty="0">
                <a:latin typeface="Times New Roman" panose="02020603050405020304" pitchFamily="18" charset="0"/>
                <a:cs typeface="Times New Roman" panose="02020603050405020304" pitchFamily="18" charset="0"/>
              </a:rPr>
              <a:t>Hierarchical Deep RL: </a:t>
            </a:r>
          </a:p>
          <a:p>
            <a:pPr algn="just"/>
            <a:r>
              <a:rPr lang="en-US" altLang="zh-CN" sz="2000" dirty="0">
                <a:latin typeface="Times New Roman" panose="02020603050405020304" pitchFamily="18" charset="0"/>
                <a:cs typeface="Times New Roman" panose="02020603050405020304" pitchFamily="18" charset="0"/>
              </a:rPr>
              <a:t>Learn temporal abstraction end-to-end via deep networks.</a:t>
            </a:r>
          </a:p>
        </p:txBody>
      </p:sp>
      <p:sp>
        <p:nvSpPr>
          <p:cNvPr id="5" name="文本框 4">
            <a:extLst>
              <a:ext uri="{FF2B5EF4-FFF2-40B4-BE49-F238E27FC236}">
                <a16:creationId xmlns:a16="http://schemas.microsoft.com/office/drawing/2014/main" id="{82DFB113-3ACE-BC66-B885-57B821572B97}"/>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State-Temporal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6" name="直接连接符 4">
            <a:extLst>
              <a:ext uri="{FF2B5EF4-FFF2-40B4-BE49-F238E27FC236}">
                <a16:creationId xmlns:a16="http://schemas.microsoft.com/office/drawing/2014/main" id="{CD022C7C-D0F7-EF60-3BF0-10AD652F19F1}"/>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302654750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62</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63</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63</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084A7F0-F615-CA80-82BA-624938DFF5B7}"/>
              </a:ext>
            </a:extLst>
          </p:cNvPr>
          <p:cNvSpPr txBox="1"/>
          <p:nvPr/>
        </p:nvSpPr>
        <p:spPr>
          <a:xfrm>
            <a:off x="480000" y="800658"/>
            <a:ext cx="9216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State-Temporal Compression-based RL Framework</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B1B8DE5B-2792-30AC-823A-9FACED97688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A88688A3-582A-8DA9-69A9-FD15A0776E5E}"/>
              </a:ext>
            </a:extLst>
          </p:cNvPr>
          <p:cNvPicPr>
            <a:picLocks noChangeAspect="1"/>
          </p:cNvPicPr>
          <p:nvPr/>
        </p:nvPicPr>
        <p:blipFill>
          <a:blip r:embed="rId3"/>
          <a:stretch>
            <a:fillRect/>
          </a:stretch>
        </p:blipFill>
        <p:spPr>
          <a:xfrm>
            <a:off x="552000" y="1413000"/>
            <a:ext cx="11075907" cy="3267476"/>
          </a:xfrm>
          <a:prstGeom prst="rect">
            <a:avLst/>
          </a:prstGeom>
        </p:spPr>
      </p:pic>
      <p:pic>
        <p:nvPicPr>
          <p:cNvPr id="8" name="图片 7">
            <a:extLst>
              <a:ext uri="{FF2B5EF4-FFF2-40B4-BE49-F238E27FC236}">
                <a16:creationId xmlns:a16="http://schemas.microsoft.com/office/drawing/2014/main" id="{73D91355-E1DE-190A-2F28-AF27927EB742}"/>
              </a:ext>
            </a:extLst>
          </p:cNvPr>
          <p:cNvPicPr>
            <a:picLocks noChangeAspect="1"/>
          </p:cNvPicPr>
          <p:nvPr/>
        </p:nvPicPr>
        <p:blipFill>
          <a:blip r:embed="rId4"/>
          <a:stretch>
            <a:fillRect/>
          </a:stretch>
        </p:blipFill>
        <p:spPr>
          <a:xfrm>
            <a:off x="1200000" y="4897267"/>
            <a:ext cx="4260094" cy="1369541"/>
          </a:xfrm>
          <a:prstGeom prst="rect">
            <a:avLst/>
          </a:prstGeom>
        </p:spPr>
      </p:pic>
      <p:pic>
        <p:nvPicPr>
          <p:cNvPr id="10" name="图片 9">
            <a:extLst>
              <a:ext uri="{FF2B5EF4-FFF2-40B4-BE49-F238E27FC236}">
                <a16:creationId xmlns:a16="http://schemas.microsoft.com/office/drawing/2014/main" id="{34D7B073-6F03-502E-1D89-063CCD00B68B}"/>
              </a:ext>
            </a:extLst>
          </p:cNvPr>
          <p:cNvPicPr>
            <a:picLocks noChangeAspect="1"/>
          </p:cNvPicPr>
          <p:nvPr/>
        </p:nvPicPr>
        <p:blipFill>
          <a:blip r:embed="rId5"/>
          <a:stretch>
            <a:fillRect/>
          </a:stretch>
        </p:blipFill>
        <p:spPr>
          <a:xfrm>
            <a:off x="6731907" y="4863371"/>
            <a:ext cx="4680000" cy="1590634"/>
          </a:xfrm>
          <a:prstGeom prst="rect">
            <a:avLst/>
          </a:prstGeom>
        </p:spPr>
      </p:pic>
    </p:spTree>
    <p:extLst>
      <p:ext uri="{BB962C8B-B14F-4D97-AF65-F5344CB8AC3E}">
        <p14:creationId xmlns:p14="http://schemas.microsoft.com/office/powerpoint/2010/main" val="4869947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64</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64</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084A7F0-F615-CA80-82BA-624938DFF5B7}"/>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Metrics for State-Temporal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B1B8DE5B-2792-30AC-823A-9FACED976885}"/>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F94687DD-D77D-EBB1-BB79-9BBB4D5196C4}"/>
              </a:ext>
            </a:extLst>
          </p:cNvPr>
          <p:cNvSpPr txBox="1"/>
          <p:nvPr/>
        </p:nvSpPr>
        <p:spPr>
          <a:xfrm>
            <a:off x="1055999" y="1505517"/>
            <a:ext cx="8926199"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Multi-Step Metric</a:t>
            </a:r>
          </a:p>
        </p:txBody>
      </p:sp>
      <p:pic>
        <p:nvPicPr>
          <p:cNvPr id="9" name="图片 8">
            <a:extLst>
              <a:ext uri="{FF2B5EF4-FFF2-40B4-BE49-F238E27FC236}">
                <a16:creationId xmlns:a16="http://schemas.microsoft.com/office/drawing/2014/main" id="{3E20129D-0A84-7AE1-3F11-2F1390CDD3C2}"/>
              </a:ext>
            </a:extLst>
          </p:cNvPr>
          <p:cNvPicPr>
            <a:picLocks noChangeAspect="1"/>
          </p:cNvPicPr>
          <p:nvPr/>
        </p:nvPicPr>
        <p:blipFill>
          <a:blip r:embed="rId3"/>
          <a:stretch>
            <a:fillRect/>
          </a:stretch>
        </p:blipFill>
        <p:spPr>
          <a:xfrm>
            <a:off x="6084898" y="2586253"/>
            <a:ext cx="5720827" cy="2549310"/>
          </a:xfrm>
          <a:prstGeom prst="rect">
            <a:avLst/>
          </a:prstGeom>
        </p:spPr>
      </p:pic>
      <p:pic>
        <p:nvPicPr>
          <p:cNvPr id="13" name="图片 12">
            <a:extLst>
              <a:ext uri="{FF2B5EF4-FFF2-40B4-BE49-F238E27FC236}">
                <a16:creationId xmlns:a16="http://schemas.microsoft.com/office/drawing/2014/main" id="{6E96EFF9-F05B-7520-8679-F18777CA0355}"/>
              </a:ext>
            </a:extLst>
          </p:cNvPr>
          <p:cNvPicPr>
            <a:picLocks noChangeAspect="1"/>
          </p:cNvPicPr>
          <p:nvPr/>
        </p:nvPicPr>
        <p:blipFill>
          <a:blip r:embed="rId4"/>
          <a:stretch>
            <a:fillRect/>
          </a:stretch>
        </p:blipFill>
        <p:spPr>
          <a:xfrm>
            <a:off x="131439" y="2586252"/>
            <a:ext cx="5298499" cy="3002748"/>
          </a:xfrm>
          <a:prstGeom prst="rect">
            <a:avLst/>
          </a:prstGeom>
        </p:spPr>
      </p:pic>
    </p:spTree>
    <p:extLst>
      <p:ext uri="{BB962C8B-B14F-4D97-AF65-F5344CB8AC3E}">
        <p14:creationId xmlns:p14="http://schemas.microsoft.com/office/powerpoint/2010/main" val="253371768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34C5E-9E03-BFF5-7250-BA0A2CAED67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60430E1-1FFC-1078-CE30-4D4C5E27B211}"/>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510A0547-867A-2C6B-3C6F-53D1F297319E}"/>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5C085FE2-65B8-3D93-0508-5706595D1446}"/>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7CAA3564-501B-E61F-6E49-EA432272CC16}"/>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84994D4E-7221-1CE6-2BB2-5B1AA0C2F20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73428021-6EF0-5990-F9BA-64539035C13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DD0AC512-6F04-718A-7EF9-F8DB848E598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65</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BE33759-E939-55E3-58EF-56257C92F58F}"/>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Metrics for State-Temporal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DEFBA2D6-42F3-AE2F-2BB7-4485F548F0AF}"/>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FFC70A3D-5C3F-C4D4-4327-0EB3D69F1A38}"/>
              </a:ext>
            </a:extLst>
          </p:cNvPr>
          <p:cNvSpPr txBox="1"/>
          <p:nvPr/>
        </p:nvSpPr>
        <p:spPr>
          <a:xfrm>
            <a:off x="1055999" y="1505517"/>
            <a:ext cx="8926199"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Multi-Step Metric</a:t>
            </a:r>
          </a:p>
        </p:txBody>
      </p:sp>
      <p:pic>
        <p:nvPicPr>
          <p:cNvPr id="2" name="图片 1">
            <a:extLst>
              <a:ext uri="{FF2B5EF4-FFF2-40B4-BE49-F238E27FC236}">
                <a16:creationId xmlns:a16="http://schemas.microsoft.com/office/drawing/2014/main" id="{7432BA85-25B5-4316-9981-27A619B96516}"/>
              </a:ext>
            </a:extLst>
          </p:cNvPr>
          <p:cNvPicPr>
            <a:picLocks noChangeAspect="1"/>
          </p:cNvPicPr>
          <p:nvPr/>
        </p:nvPicPr>
        <p:blipFill>
          <a:blip r:embed="rId3"/>
          <a:stretch>
            <a:fillRect/>
          </a:stretch>
        </p:blipFill>
        <p:spPr>
          <a:xfrm>
            <a:off x="408000" y="2296838"/>
            <a:ext cx="3456000" cy="3533143"/>
          </a:xfrm>
          <a:prstGeom prst="rect">
            <a:avLst/>
          </a:prstGeom>
        </p:spPr>
      </p:pic>
      <p:pic>
        <p:nvPicPr>
          <p:cNvPr id="6" name="图片 5">
            <a:extLst>
              <a:ext uri="{FF2B5EF4-FFF2-40B4-BE49-F238E27FC236}">
                <a16:creationId xmlns:a16="http://schemas.microsoft.com/office/drawing/2014/main" id="{12D3A90F-C3B1-A1CB-B141-97E1FF2737BE}"/>
              </a:ext>
            </a:extLst>
          </p:cNvPr>
          <p:cNvPicPr>
            <a:picLocks noChangeAspect="1"/>
          </p:cNvPicPr>
          <p:nvPr/>
        </p:nvPicPr>
        <p:blipFill>
          <a:blip r:embed="rId4"/>
          <a:stretch>
            <a:fillRect/>
          </a:stretch>
        </p:blipFill>
        <p:spPr>
          <a:xfrm>
            <a:off x="4340563" y="2363766"/>
            <a:ext cx="7547428" cy="3094668"/>
          </a:xfrm>
          <a:prstGeom prst="rect">
            <a:avLst/>
          </a:prstGeom>
        </p:spPr>
      </p:pic>
    </p:spTree>
    <p:extLst>
      <p:ext uri="{BB962C8B-B14F-4D97-AF65-F5344CB8AC3E}">
        <p14:creationId xmlns:p14="http://schemas.microsoft.com/office/powerpoint/2010/main" val="363728669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A2492-6147-D43E-F085-D408B4B2B9A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866A802-6E30-2723-7272-9DB1DDA44362}"/>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5887F12-C05E-1EF7-2715-465193BE9C41}"/>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86BFF45F-BABE-8159-03B0-3677B261E2E6}"/>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D53CE65D-4634-E44A-9CD0-0D2062179AA0}"/>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CD3BF5CE-B98B-0A57-A213-47E9BC07B89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E30341E8-CEA1-D715-1E0D-33888531B4A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7CB040C6-0B68-7979-0060-1963EE727665}"/>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66</a:t>
            </a:fld>
            <a:endParaRPr lang="zh-HK" altLang="en-US" sz="1600" dirty="0">
              <a:solidFill>
                <a:schemeClr val="bg1"/>
              </a:solidFill>
            </a:endParaRPr>
          </a:p>
        </p:txBody>
      </p:sp>
      <p:sp>
        <p:nvSpPr>
          <p:cNvPr id="3" name="文本框 2">
            <a:extLst>
              <a:ext uri="{FF2B5EF4-FFF2-40B4-BE49-F238E27FC236}">
                <a16:creationId xmlns:a16="http://schemas.microsoft.com/office/drawing/2014/main" id="{45DA586C-92A6-44D0-07AB-2ADAF0752221}"/>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Metrics for State-Temporal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ABFEC27F-56E9-1C9F-AD19-ECE77DAEACFD}"/>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C9634DF1-35C8-AA8F-B767-37202E3CBBDB}"/>
              </a:ext>
            </a:extLst>
          </p:cNvPr>
          <p:cNvSpPr txBox="1"/>
          <p:nvPr/>
        </p:nvSpPr>
        <p:spPr>
          <a:xfrm>
            <a:off x="1055999" y="1505517"/>
            <a:ext cx="8926199"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Geodesic Metric</a:t>
            </a:r>
          </a:p>
        </p:txBody>
      </p:sp>
      <p:pic>
        <p:nvPicPr>
          <p:cNvPr id="9" name="图片 8">
            <a:extLst>
              <a:ext uri="{FF2B5EF4-FFF2-40B4-BE49-F238E27FC236}">
                <a16:creationId xmlns:a16="http://schemas.microsoft.com/office/drawing/2014/main" id="{E0F2D5BA-0D4D-DEA3-C9ED-17C8B383BC1E}"/>
              </a:ext>
            </a:extLst>
          </p:cNvPr>
          <p:cNvPicPr>
            <a:picLocks noChangeAspect="1"/>
          </p:cNvPicPr>
          <p:nvPr/>
        </p:nvPicPr>
        <p:blipFill>
          <a:blip r:embed="rId3"/>
          <a:stretch>
            <a:fillRect/>
          </a:stretch>
        </p:blipFill>
        <p:spPr>
          <a:xfrm>
            <a:off x="264000" y="2123546"/>
            <a:ext cx="6296904" cy="3724795"/>
          </a:xfrm>
          <a:prstGeom prst="rect">
            <a:avLst/>
          </a:prstGeom>
        </p:spPr>
      </p:pic>
      <p:pic>
        <p:nvPicPr>
          <p:cNvPr id="11" name="图片 10">
            <a:extLst>
              <a:ext uri="{FF2B5EF4-FFF2-40B4-BE49-F238E27FC236}">
                <a16:creationId xmlns:a16="http://schemas.microsoft.com/office/drawing/2014/main" id="{B563AB87-8870-0E8B-D752-565F8E71D52E}"/>
              </a:ext>
            </a:extLst>
          </p:cNvPr>
          <p:cNvPicPr>
            <a:picLocks noChangeAspect="1"/>
          </p:cNvPicPr>
          <p:nvPr/>
        </p:nvPicPr>
        <p:blipFill>
          <a:blip r:embed="rId4"/>
          <a:stretch>
            <a:fillRect/>
          </a:stretch>
        </p:blipFill>
        <p:spPr>
          <a:xfrm>
            <a:off x="7559672" y="1573052"/>
            <a:ext cx="4019907" cy="4905853"/>
          </a:xfrm>
          <a:prstGeom prst="rect">
            <a:avLst/>
          </a:prstGeom>
        </p:spPr>
      </p:pic>
    </p:spTree>
    <p:extLst>
      <p:ext uri="{BB962C8B-B14F-4D97-AF65-F5344CB8AC3E}">
        <p14:creationId xmlns:p14="http://schemas.microsoft.com/office/powerpoint/2010/main" val="88446605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7039A-E7E2-B998-5EBC-0E2D860DA94E}"/>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ADAC7A5-8C9C-F129-C6A9-8B4F8FDB0804}"/>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E9A479EB-A3E8-E653-4187-07181B1A6972}"/>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E4C1864D-2BA6-7FDD-ECCD-DA1C598C4077}"/>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67</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703AE1E3-CB46-A109-A57F-579924EED9C5}"/>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AE065C9F-0645-DB95-6DEF-DA8B23D940B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CB019709-C4E7-B4E6-C626-2A6E4B393D5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45E89CD4-95C6-97EC-C40D-383642400A0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67</a:t>
            </a:fld>
            <a:endParaRPr lang="zh-HK" altLang="en-US" sz="1600" dirty="0">
              <a:solidFill>
                <a:schemeClr val="bg1"/>
              </a:solidFill>
            </a:endParaRPr>
          </a:p>
        </p:txBody>
      </p:sp>
      <p:sp>
        <p:nvSpPr>
          <p:cNvPr id="3" name="文本框 2">
            <a:extLst>
              <a:ext uri="{FF2B5EF4-FFF2-40B4-BE49-F238E27FC236}">
                <a16:creationId xmlns:a16="http://schemas.microsoft.com/office/drawing/2014/main" id="{9355D285-428E-7B58-0068-683E6FB62D8E}"/>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Metrics for State-Temporal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43BE0B6B-23FE-A782-A0CC-4069836EEB9F}"/>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4CA1EE2D-6065-32EF-4377-457188BBD2CC}"/>
              </a:ext>
            </a:extLst>
          </p:cNvPr>
          <p:cNvSpPr txBox="1"/>
          <p:nvPr/>
        </p:nvSpPr>
        <p:spPr>
          <a:xfrm>
            <a:off x="1055999" y="1505517"/>
            <a:ext cx="8926199"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Geodesic Metric</a:t>
            </a:r>
          </a:p>
        </p:txBody>
      </p:sp>
      <p:pic>
        <p:nvPicPr>
          <p:cNvPr id="5" name="图片 4">
            <a:extLst>
              <a:ext uri="{FF2B5EF4-FFF2-40B4-BE49-F238E27FC236}">
                <a16:creationId xmlns:a16="http://schemas.microsoft.com/office/drawing/2014/main" id="{A08FA8A5-59C1-13C6-F843-C7444068AE4F}"/>
              </a:ext>
            </a:extLst>
          </p:cNvPr>
          <p:cNvPicPr>
            <a:picLocks noChangeAspect="1"/>
          </p:cNvPicPr>
          <p:nvPr/>
        </p:nvPicPr>
        <p:blipFill>
          <a:blip r:embed="rId3"/>
          <a:stretch>
            <a:fillRect/>
          </a:stretch>
        </p:blipFill>
        <p:spPr>
          <a:xfrm>
            <a:off x="264000" y="1977810"/>
            <a:ext cx="5205079" cy="1894179"/>
          </a:xfrm>
          <a:prstGeom prst="rect">
            <a:avLst/>
          </a:prstGeom>
        </p:spPr>
      </p:pic>
      <p:pic>
        <p:nvPicPr>
          <p:cNvPr id="7" name="图片 6">
            <a:extLst>
              <a:ext uri="{FF2B5EF4-FFF2-40B4-BE49-F238E27FC236}">
                <a16:creationId xmlns:a16="http://schemas.microsoft.com/office/drawing/2014/main" id="{723C1634-49DC-4671-9CDD-A921A8DA0A1A}"/>
              </a:ext>
            </a:extLst>
          </p:cNvPr>
          <p:cNvPicPr>
            <a:picLocks noChangeAspect="1"/>
          </p:cNvPicPr>
          <p:nvPr/>
        </p:nvPicPr>
        <p:blipFill>
          <a:blip r:embed="rId4"/>
          <a:stretch>
            <a:fillRect/>
          </a:stretch>
        </p:blipFill>
        <p:spPr>
          <a:xfrm>
            <a:off x="264000" y="4178767"/>
            <a:ext cx="5610020" cy="2155120"/>
          </a:xfrm>
          <a:prstGeom prst="rect">
            <a:avLst/>
          </a:prstGeom>
        </p:spPr>
      </p:pic>
      <p:pic>
        <p:nvPicPr>
          <p:cNvPr id="10" name="图片 9">
            <a:extLst>
              <a:ext uri="{FF2B5EF4-FFF2-40B4-BE49-F238E27FC236}">
                <a16:creationId xmlns:a16="http://schemas.microsoft.com/office/drawing/2014/main" id="{AAC147E1-A413-2AC0-298F-D1D1BE62A7AC}"/>
              </a:ext>
            </a:extLst>
          </p:cNvPr>
          <p:cNvPicPr>
            <a:picLocks noChangeAspect="1"/>
          </p:cNvPicPr>
          <p:nvPr/>
        </p:nvPicPr>
        <p:blipFill>
          <a:blip r:embed="rId5"/>
          <a:stretch>
            <a:fillRect/>
          </a:stretch>
        </p:blipFill>
        <p:spPr>
          <a:xfrm>
            <a:off x="6115199" y="1935790"/>
            <a:ext cx="5410306" cy="1727729"/>
          </a:xfrm>
          <a:prstGeom prst="rect">
            <a:avLst/>
          </a:prstGeom>
        </p:spPr>
      </p:pic>
      <p:pic>
        <p:nvPicPr>
          <p:cNvPr id="13" name="图片 12">
            <a:extLst>
              <a:ext uri="{FF2B5EF4-FFF2-40B4-BE49-F238E27FC236}">
                <a16:creationId xmlns:a16="http://schemas.microsoft.com/office/drawing/2014/main" id="{32D8AB54-3D66-378D-1EBE-96459636B81E}"/>
              </a:ext>
            </a:extLst>
          </p:cNvPr>
          <p:cNvPicPr>
            <a:picLocks noChangeAspect="1"/>
          </p:cNvPicPr>
          <p:nvPr/>
        </p:nvPicPr>
        <p:blipFill>
          <a:blip r:embed="rId6"/>
          <a:stretch>
            <a:fillRect/>
          </a:stretch>
        </p:blipFill>
        <p:spPr>
          <a:xfrm>
            <a:off x="6033882" y="4635610"/>
            <a:ext cx="5834789" cy="1005379"/>
          </a:xfrm>
          <a:prstGeom prst="rect">
            <a:avLst/>
          </a:prstGeom>
        </p:spPr>
      </p:pic>
    </p:spTree>
    <p:extLst>
      <p:ext uri="{BB962C8B-B14F-4D97-AF65-F5344CB8AC3E}">
        <p14:creationId xmlns:p14="http://schemas.microsoft.com/office/powerpoint/2010/main" val="141080671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D6CA0-FE2C-D0C8-E643-1E279B39505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B919798-3226-C6C7-745A-285FF483BE14}"/>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1F24F7EE-C89A-A0AC-2570-94C1C6DF7870}"/>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3DA03FA6-F610-AD6D-19EA-300E59EBA733}"/>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D18EA0CC-2595-4173-AD51-181284DECE46}"/>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F7AE2D05-29AA-F59D-16A8-38BD692779D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2E58B2DE-EEB7-C760-48CC-E55C6EA4E1F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78D1A36-B7D4-22A7-6F64-AA1C4610B5C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68</a:t>
            </a:fld>
            <a:endParaRPr lang="zh-HK" altLang="en-US" sz="1600" dirty="0">
              <a:solidFill>
                <a:schemeClr val="bg1"/>
              </a:solidFill>
            </a:endParaRPr>
          </a:p>
        </p:txBody>
      </p:sp>
      <p:sp>
        <p:nvSpPr>
          <p:cNvPr id="3" name="文本框 2">
            <a:extLst>
              <a:ext uri="{FF2B5EF4-FFF2-40B4-BE49-F238E27FC236}">
                <a16:creationId xmlns:a16="http://schemas.microsoft.com/office/drawing/2014/main" id="{9F313F08-4BC7-AB11-81F9-669568A52F85}"/>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Metrics for State-Temporal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046400D-76BB-CB3A-CDD7-E7E72BBBBC2D}"/>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702F7D62-84A4-6F88-1C96-D6D72278E6DE}"/>
              </a:ext>
            </a:extLst>
          </p:cNvPr>
          <p:cNvSpPr txBox="1"/>
          <p:nvPr/>
        </p:nvSpPr>
        <p:spPr>
          <a:xfrm>
            <a:off x="1055999" y="1505517"/>
            <a:ext cx="8926199"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Reward-Restricted Geodesic Metric</a:t>
            </a:r>
          </a:p>
        </p:txBody>
      </p:sp>
      <p:pic>
        <p:nvPicPr>
          <p:cNvPr id="6" name="图片 5">
            <a:extLst>
              <a:ext uri="{FF2B5EF4-FFF2-40B4-BE49-F238E27FC236}">
                <a16:creationId xmlns:a16="http://schemas.microsoft.com/office/drawing/2014/main" id="{BF788A88-B5C4-D03D-7F72-5722B927495A}"/>
              </a:ext>
            </a:extLst>
          </p:cNvPr>
          <p:cNvPicPr>
            <a:picLocks noChangeAspect="1"/>
          </p:cNvPicPr>
          <p:nvPr/>
        </p:nvPicPr>
        <p:blipFill>
          <a:blip r:embed="rId3"/>
          <a:stretch>
            <a:fillRect/>
          </a:stretch>
        </p:blipFill>
        <p:spPr>
          <a:xfrm>
            <a:off x="840000" y="1935790"/>
            <a:ext cx="4516452" cy="4277305"/>
          </a:xfrm>
          <a:prstGeom prst="rect">
            <a:avLst/>
          </a:prstGeom>
        </p:spPr>
      </p:pic>
      <p:pic>
        <p:nvPicPr>
          <p:cNvPr id="12" name="图片 11">
            <a:extLst>
              <a:ext uri="{FF2B5EF4-FFF2-40B4-BE49-F238E27FC236}">
                <a16:creationId xmlns:a16="http://schemas.microsoft.com/office/drawing/2014/main" id="{4A6E7D41-8460-0173-3110-1EF0EB11C3F7}"/>
              </a:ext>
            </a:extLst>
          </p:cNvPr>
          <p:cNvPicPr>
            <a:picLocks noChangeAspect="1"/>
          </p:cNvPicPr>
          <p:nvPr/>
        </p:nvPicPr>
        <p:blipFill>
          <a:blip r:embed="rId4"/>
          <a:stretch>
            <a:fillRect/>
          </a:stretch>
        </p:blipFill>
        <p:spPr>
          <a:xfrm>
            <a:off x="6039371" y="2024278"/>
            <a:ext cx="5553381" cy="1755000"/>
          </a:xfrm>
          <a:prstGeom prst="rect">
            <a:avLst/>
          </a:prstGeom>
        </p:spPr>
      </p:pic>
      <p:pic>
        <p:nvPicPr>
          <p:cNvPr id="16" name="图片 15">
            <a:extLst>
              <a:ext uri="{FF2B5EF4-FFF2-40B4-BE49-F238E27FC236}">
                <a16:creationId xmlns:a16="http://schemas.microsoft.com/office/drawing/2014/main" id="{5B785451-D8C5-D60D-FC72-C9220606F8A5}"/>
              </a:ext>
            </a:extLst>
          </p:cNvPr>
          <p:cNvPicPr>
            <a:picLocks noChangeAspect="1"/>
          </p:cNvPicPr>
          <p:nvPr/>
        </p:nvPicPr>
        <p:blipFill>
          <a:blip r:embed="rId5"/>
          <a:stretch>
            <a:fillRect/>
          </a:stretch>
        </p:blipFill>
        <p:spPr>
          <a:xfrm>
            <a:off x="5902862" y="4387943"/>
            <a:ext cx="5975880" cy="763834"/>
          </a:xfrm>
          <a:prstGeom prst="rect">
            <a:avLst/>
          </a:prstGeom>
        </p:spPr>
      </p:pic>
    </p:spTree>
    <p:extLst>
      <p:ext uri="{BB962C8B-B14F-4D97-AF65-F5344CB8AC3E}">
        <p14:creationId xmlns:p14="http://schemas.microsoft.com/office/powerpoint/2010/main" val="238169174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068F8-8E8B-EA4E-8858-34AA66F2576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A9041791-2897-DD7E-6F07-E5EF49E80056}"/>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F244AB5A-238C-EC17-3521-9B5C46D7BEFD}"/>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158B3B33-0222-E3F0-303B-28694A7D666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5BE3C7DF-8174-21B9-10A7-F4969435F24D}"/>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7521D6F2-9C74-55FD-326E-7ED30D04383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CABC8A6E-5912-D858-E83C-53C91C4057C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26E5B90B-FEC5-6934-EC25-D1826A2B544F}"/>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69</a:t>
            </a:fld>
            <a:endParaRPr lang="zh-HK" altLang="en-US" sz="1600" dirty="0">
              <a:solidFill>
                <a:schemeClr val="bg1"/>
              </a:solidFill>
            </a:endParaRPr>
          </a:p>
        </p:txBody>
      </p:sp>
      <p:sp>
        <p:nvSpPr>
          <p:cNvPr id="3" name="文本框 2">
            <a:extLst>
              <a:ext uri="{FF2B5EF4-FFF2-40B4-BE49-F238E27FC236}">
                <a16:creationId xmlns:a16="http://schemas.microsoft.com/office/drawing/2014/main" id="{5A157D15-3F16-63C4-A519-E65E8E286846}"/>
              </a:ext>
            </a:extLst>
          </p:cNvPr>
          <p:cNvSpPr txBox="1"/>
          <p:nvPr/>
        </p:nvSpPr>
        <p:spPr>
          <a:xfrm>
            <a:off x="480000" y="800658"/>
            <a:ext cx="6264000" cy="400110"/>
          </a:xfrm>
          <a:prstGeom prst="rect">
            <a:avLst/>
          </a:prstGeom>
          <a:noFill/>
        </p:spPr>
        <p:txBody>
          <a:bodyPr wrap="square" rtlCol="0" anchor="t">
            <a:spAutoFit/>
          </a:bodyPr>
          <a:lstStyle/>
          <a:p>
            <a:r>
              <a:rPr lang="en" altLang="zh-CN" sz="2000" b="1" dirty="0">
                <a:solidFill>
                  <a:srgbClr val="0174AB"/>
                </a:solidFill>
                <a:latin typeface="Arial" panose="020B0604020202020204" pitchFamily="34" charset="0"/>
                <a:cs typeface="Arial" panose="020B0604020202020204" pitchFamily="34" charset="0"/>
              </a:rPr>
              <a:t>Metrics for State-Temporal Compression</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4E1C9E08-D7F2-168B-47AA-B1417D88571C}"/>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1B31C868-EC88-18FD-0D10-C1DAAEFF9D6B}"/>
              </a:ext>
            </a:extLst>
          </p:cNvPr>
          <p:cNvSpPr txBox="1"/>
          <p:nvPr/>
        </p:nvSpPr>
        <p:spPr>
          <a:xfrm>
            <a:off x="1055999" y="1505517"/>
            <a:ext cx="8926199"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Geodesic Metric Learning</a:t>
            </a:r>
          </a:p>
        </p:txBody>
      </p:sp>
      <p:pic>
        <p:nvPicPr>
          <p:cNvPr id="5" name="图片 4">
            <a:extLst>
              <a:ext uri="{FF2B5EF4-FFF2-40B4-BE49-F238E27FC236}">
                <a16:creationId xmlns:a16="http://schemas.microsoft.com/office/drawing/2014/main" id="{36C0059E-1DDA-121E-4051-3E48F37AE6C5}"/>
              </a:ext>
            </a:extLst>
          </p:cNvPr>
          <p:cNvPicPr>
            <a:picLocks noChangeAspect="1"/>
          </p:cNvPicPr>
          <p:nvPr/>
        </p:nvPicPr>
        <p:blipFill>
          <a:blip r:embed="rId3"/>
          <a:stretch>
            <a:fillRect/>
          </a:stretch>
        </p:blipFill>
        <p:spPr>
          <a:xfrm>
            <a:off x="6641825" y="2084477"/>
            <a:ext cx="5163900" cy="4155564"/>
          </a:xfrm>
          <a:prstGeom prst="rect">
            <a:avLst/>
          </a:prstGeom>
        </p:spPr>
      </p:pic>
      <p:pic>
        <p:nvPicPr>
          <p:cNvPr id="8" name="图片 7">
            <a:extLst>
              <a:ext uri="{FF2B5EF4-FFF2-40B4-BE49-F238E27FC236}">
                <a16:creationId xmlns:a16="http://schemas.microsoft.com/office/drawing/2014/main" id="{0F75D6FC-2C1E-CE97-68DD-2CC961D86DF9}"/>
              </a:ext>
            </a:extLst>
          </p:cNvPr>
          <p:cNvPicPr>
            <a:picLocks noChangeAspect="1"/>
          </p:cNvPicPr>
          <p:nvPr/>
        </p:nvPicPr>
        <p:blipFill>
          <a:blip r:embed="rId4"/>
          <a:stretch>
            <a:fillRect/>
          </a:stretch>
        </p:blipFill>
        <p:spPr>
          <a:xfrm>
            <a:off x="679040" y="2218390"/>
            <a:ext cx="4871136" cy="1825774"/>
          </a:xfrm>
          <a:prstGeom prst="rect">
            <a:avLst/>
          </a:prstGeom>
        </p:spPr>
      </p:pic>
    </p:spTree>
    <p:extLst>
      <p:ext uri="{BB962C8B-B14F-4D97-AF65-F5344CB8AC3E}">
        <p14:creationId xmlns:p14="http://schemas.microsoft.com/office/powerpoint/2010/main" val="75700139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0FCFA-A6CD-2606-449B-6DCC94FE870F}"/>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7BB5E316-5673-F7E4-2FE2-A2E8A3E035DD}"/>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55A73F4-57CD-F855-B60D-5E0E0F6D5995}"/>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C8EB7936-6DB4-713C-32CD-B8176088F58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9F9F1715-1281-C910-71CA-9A60470223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FE100004-FAB1-FD14-4E30-2EE0DBDC4012}"/>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94C25481-31F0-9E89-2069-796C350F2B2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a:t>
            </a:fld>
            <a:endParaRPr lang="zh-HK" altLang="en-US" sz="1600" dirty="0">
              <a:solidFill>
                <a:schemeClr val="bg1"/>
              </a:solidFill>
            </a:endParaRPr>
          </a:p>
        </p:txBody>
      </p:sp>
      <p:sp>
        <p:nvSpPr>
          <p:cNvPr id="7" name="文本框 6">
            <a:extLst>
              <a:ext uri="{FF2B5EF4-FFF2-40B4-BE49-F238E27FC236}">
                <a16:creationId xmlns:a16="http://schemas.microsoft.com/office/drawing/2014/main" id="{F58535E8-ABD1-1DFF-6F21-E799F7AE108E}"/>
              </a:ext>
            </a:extLst>
          </p:cNvPr>
          <p:cNvSpPr txBox="1"/>
          <p:nvPr/>
        </p:nvSpPr>
        <p:spPr>
          <a:xfrm>
            <a:off x="1272000" y="969145"/>
            <a:ext cx="9648000" cy="2437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Meta-RL Approaches: </a:t>
            </a:r>
          </a:p>
          <a:p>
            <a:pPr algn="just">
              <a:lnSpc>
                <a:spcPct val="150000"/>
              </a:lnSpc>
            </a:pPr>
            <a:r>
              <a:rPr lang="en-US" altLang="zh-CN" sz="2000" b="1" dirty="0">
                <a:latin typeface="Times New Roman" panose="02020603050405020304" pitchFamily="18" charset="0"/>
                <a:cs typeface="Times New Roman" panose="02020603050405020304" pitchFamily="18" charset="0"/>
              </a:rPr>
              <a:t>Gradient-based Approaches: </a:t>
            </a:r>
            <a:r>
              <a:rPr lang="en-US" altLang="zh-CN" sz="2000" dirty="0">
                <a:latin typeface="Times New Roman" panose="02020603050405020304" pitchFamily="18" charset="0"/>
                <a:cs typeface="Times New Roman" panose="02020603050405020304" pitchFamily="18" charset="0"/>
              </a:rPr>
              <a:t>Meta-RL agents learn an initialization that can be quickly adapted to new tasks through gradient updates.</a:t>
            </a:r>
          </a:p>
          <a:p>
            <a:pPr algn="just">
              <a:lnSpc>
                <a:spcPct val="150000"/>
              </a:lnSpc>
            </a:pPr>
            <a:r>
              <a:rPr lang="en-US" altLang="zh-CN" sz="2000" b="1" dirty="0">
                <a:latin typeface="Times New Roman" panose="02020603050405020304" pitchFamily="18" charset="0"/>
                <a:cs typeface="Times New Roman" panose="02020603050405020304" pitchFamily="18" charset="0"/>
              </a:rPr>
              <a:t>Context-based Approaches:  </a:t>
            </a:r>
            <a:r>
              <a:rPr lang="en-US" altLang="zh-CN" sz="2000" dirty="0">
                <a:latin typeface="Times New Roman" panose="02020603050405020304" pitchFamily="18" charset="0"/>
                <a:cs typeface="Times New Roman" panose="02020603050405020304" pitchFamily="18" charset="0"/>
              </a:rPr>
              <a:t>Agents infer task-specific representations from historical interactions (context), avoiding explicit gradient updates.</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E2ADC4D-7C04-AFF3-346F-2D4A2F30F5CD}"/>
              </a:ext>
            </a:extLst>
          </p:cNvPr>
          <p:cNvSpPr txBox="1"/>
          <p:nvPr/>
        </p:nvSpPr>
        <p:spPr>
          <a:xfrm>
            <a:off x="1272000" y="3829010"/>
            <a:ext cx="9648000" cy="19759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Identified Limitations: </a:t>
            </a:r>
          </a:p>
          <a:p>
            <a:pPr algn="just">
              <a:lnSpc>
                <a:spcPct val="150000"/>
              </a:lnSpc>
            </a:pPr>
            <a:r>
              <a:rPr lang="en-US" altLang="zh-CN" sz="2000" b="1" dirty="0">
                <a:latin typeface="Times New Roman" panose="02020603050405020304" pitchFamily="18" charset="0"/>
                <a:cs typeface="Times New Roman" panose="02020603050405020304" pitchFamily="18" charset="0"/>
              </a:rPr>
              <a:t>Partial Observability</a:t>
            </a:r>
          </a:p>
          <a:p>
            <a:pPr algn="just">
              <a:lnSpc>
                <a:spcPct val="150000"/>
              </a:lnSpc>
            </a:pPr>
            <a:r>
              <a:rPr lang="en-US" altLang="zh-CN" sz="2000" b="1" dirty="0">
                <a:latin typeface="Times New Roman" panose="02020603050405020304" pitchFamily="18" charset="0"/>
                <a:cs typeface="Times New Roman" panose="02020603050405020304" pitchFamily="18" charset="0"/>
              </a:rPr>
              <a:t>Nonstationary in Multi-Agent Settings</a:t>
            </a:r>
          </a:p>
          <a:p>
            <a:pPr algn="just">
              <a:lnSpc>
                <a:spcPct val="150000"/>
              </a:lnSpc>
            </a:pPr>
            <a:r>
              <a:rPr lang="en-US" altLang="zh-CN" sz="2000" b="1" dirty="0">
                <a:latin typeface="Times New Roman" panose="02020603050405020304" pitchFamily="18" charset="0"/>
                <a:cs typeface="Times New Roman" panose="02020603050405020304" pitchFamily="18" charset="0"/>
              </a:rPr>
              <a:t>High Variance of RL Signals</a:t>
            </a:r>
          </a:p>
        </p:txBody>
      </p:sp>
    </p:spTree>
    <p:extLst>
      <p:ext uri="{BB962C8B-B14F-4D97-AF65-F5344CB8AC3E}">
        <p14:creationId xmlns:p14="http://schemas.microsoft.com/office/powerpoint/2010/main" val="94717615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1BDC-4FC1-4EBE-972B-71BE990EA18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1EE6CDF-1F9B-5143-A6A1-B04919010D85}"/>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A0627790-3D93-3A6D-1EEE-2A8FC39DB595}"/>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D41804DF-1584-FD10-E17A-12EE21756109}"/>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922AF0B0-2F63-DC05-4BB3-E536E8A945AF}"/>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F83E215C-242C-6D9C-3F50-D55AE1D9628D}"/>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1C4CF16-6314-41EE-A274-DFBDDE50E8A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B13444DE-31D9-3946-B6F8-DB50153C2C4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70</a:t>
            </a:fld>
            <a:endParaRPr lang="zh-HK" altLang="en-US" sz="1600" dirty="0">
              <a:solidFill>
                <a:schemeClr val="bg1"/>
              </a:solidFill>
            </a:endParaRPr>
          </a:p>
        </p:txBody>
      </p:sp>
      <p:sp>
        <p:nvSpPr>
          <p:cNvPr id="3" name="文本框 2">
            <a:extLst>
              <a:ext uri="{FF2B5EF4-FFF2-40B4-BE49-F238E27FC236}">
                <a16:creationId xmlns:a16="http://schemas.microsoft.com/office/drawing/2014/main" id="{536BB6C9-666E-B0A2-FB24-EC28909635D6}"/>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RRG Metric-Based Reinforcement Learning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7F97353D-1A73-BEC8-6E0C-93483060505C}"/>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19AD102A-BCDA-E46A-D4BC-00871CEF6EB2}"/>
              </a:ext>
            </a:extLst>
          </p:cNvPr>
          <p:cNvSpPr txBox="1"/>
          <p:nvPr/>
        </p:nvSpPr>
        <p:spPr>
          <a:xfrm>
            <a:off x="1056000" y="1347434"/>
            <a:ext cx="8926199"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Phase 1: RRG-Compression Algorithm</a:t>
            </a:r>
          </a:p>
        </p:txBody>
      </p:sp>
      <p:pic>
        <p:nvPicPr>
          <p:cNvPr id="6" name="图片 5">
            <a:extLst>
              <a:ext uri="{FF2B5EF4-FFF2-40B4-BE49-F238E27FC236}">
                <a16:creationId xmlns:a16="http://schemas.microsoft.com/office/drawing/2014/main" id="{090AAEDF-44D3-40C7-5A10-D63F34AFC08E}"/>
              </a:ext>
            </a:extLst>
          </p:cNvPr>
          <p:cNvPicPr>
            <a:picLocks noChangeAspect="1"/>
          </p:cNvPicPr>
          <p:nvPr/>
        </p:nvPicPr>
        <p:blipFill>
          <a:blip r:embed="rId3"/>
          <a:stretch>
            <a:fillRect/>
          </a:stretch>
        </p:blipFill>
        <p:spPr>
          <a:xfrm>
            <a:off x="5592000" y="1902046"/>
            <a:ext cx="6081599" cy="3258000"/>
          </a:xfrm>
          <a:prstGeom prst="rect">
            <a:avLst/>
          </a:prstGeom>
        </p:spPr>
      </p:pic>
      <p:pic>
        <p:nvPicPr>
          <p:cNvPr id="9" name="图片 8">
            <a:extLst>
              <a:ext uri="{FF2B5EF4-FFF2-40B4-BE49-F238E27FC236}">
                <a16:creationId xmlns:a16="http://schemas.microsoft.com/office/drawing/2014/main" id="{745226C5-2B40-9BDC-915C-B2E7B43F32A6}"/>
              </a:ext>
            </a:extLst>
          </p:cNvPr>
          <p:cNvPicPr>
            <a:picLocks noChangeAspect="1"/>
          </p:cNvPicPr>
          <p:nvPr/>
        </p:nvPicPr>
        <p:blipFill>
          <a:blip r:embed="rId4"/>
          <a:stretch>
            <a:fillRect/>
          </a:stretch>
        </p:blipFill>
        <p:spPr>
          <a:xfrm>
            <a:off x="548653" y="1690119"/>
            <a:ext cx="3908547" cy="4725000"/>
          </a:xfrm>
          <a:prstGeom prst="rect">
            <a:avLst/>
          </a:prstGeom>
        </p:spPr>
      </p:pic>
      <p:pic>
        <p:nvPicPr>
          <p:cNvPr id="11" name="图片 10">
            <a:extLst>
              <a:ext uri="{FF2B5EF4-FFF2-40B4-BE49-F238E27FC236}">
                <a16:creationId xmlns:a16="http://schemas.microsoft.com/office/drawing/2014/main" id="{703A2061-B245-BBE6-20C4-70439708BF56}"/>
              </a:ext>
            </a:extLst>
          </p:cNvPr>
          <p:cNvPicPr>
            <a:picLocks noChangeAspect="1"/>
          </p:cNvPicPr>
          <p:nvPr/>
        </p:nvPicPr>
        <p:blipFill>
          <a:blip r:embed="rId5"/>
          <a:stretch>
            <a:fillRect/>
          </a:stretch>
        </p:blipFill>
        <p:spPr>
          <a:xfrm>
            <a:off x="5229074" y="5360449"/>
            <a:ext cx="6449325" cy="771633"/>
          </a:xfrm>
          <a:prstGeom prst="rect">
            <a:avLst/>
          </a:prstGeom>
        </p:spPr>
      </p:pic>
    </p:spTree>
    <p:extLst>
      <p:ext uri="{BB962C8B-B14F-4D97-AF65-F5344CB8AC3E}">
        <p14:creationId xmlns:p14="http://schemas.microsoft.com/office/powerpoint/2010/main" val="19306322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80270-15CB-460A-3AAC-9DC6D7ABAFE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BCD8B12-C7FF-B69F-72B4-EB620D281E0D}"/>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4703FC2-8684-8241-4A88-58DB2D28FDB0}"/>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 -- DGERD transformer </a:t>
            </a:r>
          </a:p>
        </p:txBody>
      </p:sp>
      <p:sp>
        <p:nvSpPr>
          <p:cNvPr id="54" name="灯片编号占位符 53">
            <a:extLst>
              <a:ext uri="{FF2B5EF4-FFF2-40B4-BE49-F238E27FC236}">
                <a16:creationId xmlns:a16="http://schemas.microsoft.com/office/drawing/2014/main" id="{4582D9B0-A344-1DCA-FE7B-8AEC0924D69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71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9C79F1DB-383E-C698-1D62-686963D7778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5EAF5DC9-5C8E-D332-4561-D511DD10AE5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A82D850-2455-A9BE-54BE-3596DB9A465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2EE7EF1C-046F-A7DA-6DC3-E94A5D5C7F1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71</a:t>
            </a:fld>
            <a:endParaRPr lang="zh-HK" altLang="en-US" sz="1600" dirty="0">
              <a:solidFill>
                <a:schemeClr val="bg1"/>
              </a:solidFill>
            </a:endParaRPr>
          </a:p>
        </p:txBody>
      </p:sp>
      <p:sp>
        <p:nvSpPr>
          <p:cNvPr id="3" name="文本框 2">
            <a:extLst>
              <a:ext uri="{FF2B5EF4-FFF2-40B4-BE49-F238E27FC236}">
                <a16:creationId xmlns:a16="http://schemas.microsoft.com/office/drawing/2014/main" id="{F9BF9B8A-226A-1D98-7F65-9F7D8FAF80F8}"/>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RRG Metric-Based Reinforcement Learning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055A1A54-4378-05C9-0D6D-06B6220F5CBF}"/>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A01241BC-94A2-8826-B99D-5F1E2CCA36B5}"/>
              </a:ext>
            </a:extLst>
          </p:cNvPr>
          <p:cNvSpPr txBox="1"/>
          <p:nvPr/>
        </p:nvSpPr>
        <p:spPr>
          <a:xfrm>
            <a:off x="1056000" y="1347434"/>
            <a:ext cx="8926199"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Phase 2: RRG-RL Algorithm</a:t>
            </a:r>
          </a:p>
        </p:txBody>
      </p:sp>
      <p:pic>
        <p:nvPicPr>
          <p:cNvPr id="5" name="图片 4">
            <a:extLst>
              <a:ext uri="{FF2B5EF4-FFF2-40B4-BE49-F238E27FC236}">
                <a16:creationId xmlns:a16="http://schemas.microsoft.com/office/drawing/2014/main" id="{B0B6DF88-8AEA-0F3A-2276-A1481B1C01C0}"/>
              </a:ext>
            </a:extLst>
          </p:cNvPr>
          <p:cNvPicPr>
            <a:picLocks noChangeAspect="1"/>
          </p:cNvPicPr>
          <p:nvPr/>
        </p:nvPicPr>
        <p:blipFill>
          <a:blip r:embed="rId3"/>
          <a:stretch>
            <a:fillRect/>
          </a:stretch>
        </p:blipFill>
        <p:spPr>
          <a:xfrm>
            <a:off x="6672000" y="4145344"/>
            <a:ext cx="4107837" cy="2118008"/>
          </a:xfrm>
          <a:prstGeom prst="rect">
            <a:avLst/>
          </a:prstGeom>
        </p:spPr>
      </p:pic>
      <p:pic>
        <p:nvPicPr>
          <p:cNvPr id="8" name="图片 7">
            <a:extLst>
              <a:ext uri="{FF2B5EF4-FFF2-40B4-BE49-F238E27FC236}">
                <a16:creationId xmlns:a16="http://schemas.microsoft.com/office/drawing/2014/main" id="{35ED7A76-2ADB-6005-DA77-CCB66B605727}"/>
              </a:ext>
            </a:extLst>
          </p:cNvPr>
          <p:cNvPicPr>
            <a:picLocks noChangeAspect="1"/>
          </p:cNvPicPr>
          <p:nvPr/>
        </p:nvPicPr>
        <p:blipFill>
          <a:blip r:embed="rId4"/>
          <a:stretch>
            <a:fillRect/>
          </a:stretch>
        </p:blipFill>
        <p:spPr>
          <a:xfrm>
            <a:off x="552000" y="1804107"/>
            <a:ext cx="4176000" cy="4594215"/>
          </a:xfrm>
          <a:prstGeom prst="rect">
            <a:avLst/>
          </a:prstGeom>
        </p:spPr>
      </p:pic>
      <p:sp>
        <p:nvSpPr>
          <p:cNvPr id="10" name="文本框 9">
            <a:extLst>
              <a:ext uri="{FF2B5EF4-FFF2-40B4-BE49-F238E27FC236}">
                <a16:creationId xmlns:a16="http://schemas.microsoft.com/office/drawing/2014/main" id="{2646C903-4E9D-3100-C7D1-5EEBEA55BBAD}"/>
              </a:ext>
            </a:extLst>
          </p:cNvPr>
          <p:cNvSpPr txBox="1"/>
          <p:nvPr/>
        </p:nvSpPr>
        <p:spPr>
          <a:xfrm>
            <a:off x="6136372" y="1408682"/>
            <a:ext cx="5319600" cy="1631216"/>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RRG Metric-Based Abstract Subgoal Option</a:t>
            </a: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Abstract Agent</a:t>
            </a:r>
          </a:p>
        </p:txBody>
      </p:sp>
      <p:pic>
        <p:nvPicPr>
          <p:cNvPr id="13" name="图片 12">
            <a:extLst>
              <a:ext uri="{FF2B5EF4-FFF2-40B4-BE49-F238E27FC236}">
                <a16:creationId xmlns:a16="http://schemas.microsoft.com/office/drawing/2014/main" id="{0DFF66E3-31C8-DBE4-82BB-3BCAF8850FAC}"/>
              </a:ext>
            </a:extLst>
          </p:cNvPr>
          <p:cNvPicPr>
            <a:picLocks noChangeAspect="1"/>
          </p:cNvPicPr>
          <p:nvPr/>
        </p:nvPicPr>
        <p:blipFill>
          <a:blip r:embed="rId5"/>
          <a:stretch>
            <a:fillRect/>
          </a:stretch>
        </p:blipFill>
        <p:spPr>
          <a:xfrm>
            <a:off x="6055629" y="1767743"/>
            <a:ext cx="4881215" cy="833198"/>
          </a:xfrm>
          <a:prstGeom prst="rect">
            <a:avLst/>
          </a:prstGeom>
        </p:spPr>
      </p:pic>
      <p:pic>
        <p:nvPicPr>
          <p:cNvPr id="16" name="图片 15">
            <a:extLst>
              <a:ext uri="{FF2B5EF4-FFF2-40B4-BE49-F238E27FC236}">
                <a16:creationId xmlns:a16="http://schemas.microsoft.com/office/drawing/2014/main" id="{410101CE-23AB-C3F1-B1DF-70E49FC8ED8B}"/>
              </a:ext>
            </a:extLst>
          </p:cNvPr>
          <p:cNvPicPr>
            <a:picLocks noChangeAspect="1"/>
          </p:cNvPicPr>
          <p:nvPr/>
        </p:nvPicPr>
        <p:blipFill>
          <a:blip r:embed="rId6"/>
          <a:stretch>
            <a:fillRect/>
          </a:stretch>
        </p:blipFill>
        <p:spPr>
          <a:xfrm>
            <a:off x="6055629" y="2979603"/>
            <a:ext cx="4993511" cy="1010863"/>
          </a:xfrm>
          <a:prstGeom prst="rect">
            <a:avLst/>
          </a:prstGeom>
        </p:spPr>
      </p:pic>
    </p:spTree>
    <p:extLst>
      <p:ext uri="{BB962C8B-B14F-4D97-AF65-F5344CB8AC3E}">
        <p14:creationId xmlns:p14="http://schemas.microsoft.com/office/powerpoint/2010/main" val="89123097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72</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73</a:t>
            </a:fld>
            <a:endParaRPr lang="zh-HK" altLang="en-US" sz="1600" dirty="0">
              <a:solidFill>
                <a:schemeClr val="bg1"/>
              </a:solidFill>
            </a:endParaRPr>
          </a:p>
        </p:txBody>
      </p:sp>
      <p:sp>
        <p:nvSpPr>
          <p:cNvPr id="3" name="文本框 2">
            <a:extLst>
              <a:ext uri="{FF2B5EF4-FFF2-40B4-BE49-F238E27FC236}">
                <a16:creationId xmlns:a16="http://schemas.microsoft.com/office/drawing/2014/main" id="{CD373D61-C5A7-449C-6B54-0394DC4EC728}"/>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Environments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48EA7DD-BE34-575A-DDA1-32A416E784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7404F9A8-263F-34ED-B24D-D8E628CCAABF}"/>
              </a:ext>
            </a:extLst>
          </p:cNvPr>
          <p:cNvPicPr>
            <a:picLocks noChangeAspect="1"/>
          </p:cNvPicPr>
          <p:nvPr/>
        </p:nvPicPr>
        <p:blipFill>
          <a:blip r:embed="rId5"/>
          <a:stretch>
            <a:fillRect/>
          </a:stretch>
        </p:blipFill>
        <p:spPr>
          <a:xfrm>
            <a:off x="449700" y="2760780"/>
            <a:ext cx="5544000" cy="2580123"/>
          </a:xfrm>
          <a:prstGeom prst="rect">
            <a:avLst/>
          </a:prstGeom>
        </p:spPr>
      </p:pic>
      <p:pic>
        <p:nvPicPr>
          <p:cNvPr id="8" name="图片 7">
            <a:extLst>
              <a:ext uri="{FF2B5EF4-FFF2-40B4-BE49-F238E27FC236}">
                <a16:creationId xmlns:a16="http://schemas.microsoft.com/office/drawing/2014/main" id="{5BE69BFA-7F25-EBA0-FF30-0D67DBDB81C6}"/>
              </a:ext>
            </a:extLst>
          </p:cNvPr>
          <p:cNvPicPr>
            <a:picLocks noChangeAspect="1"/>
          </p:cNvPicPr>
          <p:nvPr/>
        </p:nvPicPr>
        <p:blipFill>
          <a:blip r:embed="rId6"/>
          <a:stretch>
            <a:fillRect/>
          </a:stretch>
        </p:blipFill>
        <p:spPr>
          <a:xfrm>
            <a:off x="6888120" y="2781000"/>
            <a:ext cx="5112000" cy="2598664"/>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74</a:t>
            </a:fld>
            <a:endParaRPr lang="zh-HK" altLang="en-US" sz="1600" dirty="0">
              <a:solidFill>
                <a:schemeClr val="bg1"/>
              </a:solidFill>
            </a:endParaRPr>
          </a:p>
        </p:txBody>
      </p:sp>
      <p:sp>
        <p:nvSpPr>
          <p:cNvPr id="3" name="文本框 2">
            <a:extLst>
              <a:ext uri="{FF2B5EF4-FFF2-40B4-BE49-F238E27FC236}">
                <a16:creationId xmlns:a16="http://schemas.microsoft.com/office/drawing/2014/main" id="{CD373D61-C5A7-449C-6B54-0394DC4EC728}"/>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Environments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48EA7DD-BE34-575A-DDA1-32A416E784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77B1CAC2-2F4A-259A-DBB6-D4A50EBAB6DD}"/>
              </a:ext>
            </a:extLst>
          </p:cNvPr>
          <p:cNvPicPr>
            <a:picLocks noChangeAspect="1"/>
          </p:cNvPicPr>
          <p:nvPr/>
        </p:nvPicPr>
        <p:blipFill>
          <a:blip r:embed="rId5"/>
          <a:stretch>
            <a:fillRect/>
          </a:stretch>
        </p:blipFill>
        <p:spPr>
          <a:xfrm>
            <a:off x="315530" y="2089201"/>
            <a:ext cx="5660197" cy="3554271"/>
          </a:xfrm>
          <a:prstGeom prst="rect">
            <a:avLst/>
          </a:prstGeom>
        </p:spPr>
      </p:pic>
      <p:pic>
        <p:nvPicPr>
          <p:cNvPr id="8" name="图片 7">
            <a:extLst>
              <a:ext uri="{FF2B5EF4-FFF2-40B4-BE49-F238E27FC236}">
                <a16:creationId xmlns:a16="http://schemas.microsoft.com/office/drawing/2014/main" id="{BB8F8141-F35F-4B94-47F1-8303247DF958}"/>
              </a:ext>
            </a:extLst>
          </p:cNvPr>
          <p:cNvPicPr>
            <a:picLocks noChangeAspect="1"/>
          </p:cNvPicPr>
          <p:nvPr/>
        </p:nvPicPr>
        <p:blipFill>
          <a:blip r:embed="rId6"/>
          <a:stretch>
            <a:fillRect/>
          </a:stretch>
        </p:blipFill>
        <p:spPr>
          <a:xfrm>
            <a:off x="6229535" y="1472709"/>
            <a:ext cx="5658455" cy="4260291"/>
          </a:xfrm>
          <a:prstGeom prst="rect">
            <a:avLst/>
          </a:prstGeom>
        </p:spPr>
      </p:pic>
    </p:spTree>
    <p:extLst>
      <p:ext uri="{BB962C8B-B14F-4D97-AF65-F5344CB8AC3E}">
        <p14:creationId xmlns:p14="http://schemas.microsoft.com/office/powerpoint/2010/main" val="48764905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B953B-EBFD-07A3-0632-F3DC811A4F4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195C4579-C4CB-A2EF-BB6A-C706D40F2B91}"/>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C7CC493-870D-4B7B-9711-688B36E771E2}"/>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E86B592C-0A19-84E6-F01E-32B6A7CE2EB5}"/>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8A9EAE0D-2F92-6AAF-92B5-5ED501284340}"/>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EBC97018-261F-AF66-0297-E821021BA69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4E6234F3-485B-0967-44D1-5F1154A405A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75</a:t>
            </a:fld>
            <a:endParaRPr lang="zh-HK" altLang="en-US" sz="1600" dirty="0">
              <a:solidFill>
                <a:schemeClr val="bg1"/>
              </a:solidFill>
            </a:endParaRPr>
          </a:p>
        </p:txBody>
      </p:sp>
      <p:sp>
        <p:nvSpPr>
          <p:cNvPr id="3" name="文本框 2">
            <a:extLst>
              <a:ext uri="{FF2B5EF4-FFF2-40B4-BE49-F238E27FC236}">
                <a16:creationId xmlns:a16="http://schemas.microsoft.com/office/drawing/2014/main" id="{9FF211FB-0C24-A370-F45A-52F04D852BE7}"/>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Results of Geodesic Metric Learning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F605E906-3661-D608-9D79-E3531F86A44F}"/>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B38A1483-EFBA-99E6-C16C-3DD75EA0D29A}"/>
              </a:ext>
            </a:extLst>
          </p:cNvPr>
          <p:cNvPicPr>
            <a:picLocks noChangeAspect="1"/>
          </p:cNvPicPr>
          <p:nvPr/>
        </p:nvPicPr>
        <p:blipFill>
          <a:blip r:embed="rId5"/>
          <a:stretch>
            <a:fillRect/>
          </a:stretch>
        </p:blipFill>
        <p:spPr>
          <a:xfrm>
            <a:off x="233837" y="1749767"/>
            <a:ext cx="11496232" cy="4032577"/>
          </a:xfrm>
          <a:prstGeom prst="rect">
            <a:avLst/>
          </a:prstGeom>
        </p:spPr>
      </p:pic>
    </p:spTree>
    <p:extLst>
      <p:ext uri="{BB962C8B-B14F-4D97-AF65-F5344CB8AC3E}">
        <p14:creationId xmlns:p14="http://schemas.microsoft.com/office/powerpoint/2010/main" val="185323165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B82BC-4DB6-389A-7A88-B5C2D0F710B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46C2073-679F-527A-2462-C12531FC446D}"/>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439FCB9-C7B0-2A75-21E8-7CC0DCB942BF}"/>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CE9F6527-3801-6051-7F0F-6DB6E0A0766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12E8AA6E-8427-7777-0F3A-D0E8B3987AF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77997074-7E46-B3A0-8BE2-19A148A3277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616AC797-6AC5-6B48-6DE4-041189C47B53}"/>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76</a:t>
            </a:fld>
            <a:endParaRPr lang="zh-HK" altLang="en-US" sz="1600" dirty="0">
              <a:solidFill>
                <a:schemeClr val="bg1"/>
              </a:solidFill>
            </a:endParaRPr>
          </a:p>
        </p:txBody>
      </p:sp>
      <p:sp>
        <p:nvSpPr>
          <p:cNvPr id="3" name="文本框 2">
            <a:extLst>
              <a:ext uri="{FF2B5EF4-FFF2-40B4-BE49-F238E27FC236}">
                <a16:creationId xmlns:a16="http://schemas.microsoft.com/office/drawing/2014/main" id="{A8320804-5DE6-10F7-7EE9-11404A0463E6}"/>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Results in 2D Minecraft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07B7C3C2-D836-A6B9-3781-A8AF62365119}"/>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96756C8F-8421-D3DC-B03F-BB744B3D30E3}"/>
              </a:ext>
            </a:extLst>
          </p:cNvPr>
          <p:cNvPicPr>
            <a:picLocks noChangeAspect="1"/>
          </p:cNvPicPr>
          <p:nvPr/>
        </p:nvPicPr>
        <p:blipFill>
          <a:blip r:embed="rId5"/>
          <a:stretch>
            <a:fillRect/>
          </a:stretch>
        </p:blipFill>
        <p:spPr>
          <a:xfrm>
            <a:off x="2208000" y="1381351"/>
            <a:ext cx="8472000" cy="1890192"/>
          </a:xfrm>
          <a:prstGeom prst="rect">
            <a:avLst/>
          </a:prstGeom>
        </p:spPr>
      </p:pic>
      <p:pic>
        <p:nvPicPr>
          <p:cNvPr id="9" name="图片 8">
            <a:extLst>
              <a:ext uri="{FF2B5EF4-FFF2-40B4-BE49-F238E27FC236}">
                <a16:creationId xmlns:a16="http://schemas.microsoft.com/office/drawing/2014/main" id="{37E6ADBC-DA4F-E061-0F0D-0B1A73638B08}"/>
              </a:ext>
            </a:extLst>
          </p:cNvPr>
          <p:cNvPicPr>
            <a:picLocks noChangeAspect="1"/>
          </p:cNvPicPr>
          <p:nvPr/>
        </p:nvPicPr>
        <p:blipFill>
          <a:blip r:embed="rId6"/>
          <a:stretch>
            <a:fillRect/>
          </a:stretch>
        </p:blipFill>
        <p:spPr>
          <a:xfrm>
            <a:off x="2064000" y="3428999"/>
            <a:ext cx="8760000" cy="3011851"/>
          </a:xfrm>
          <a:prstGeom prst="rect">
            <a:avLst/>
          </a:prstGeom>
        </p:spPr>
      </p:pic>
    </p:spTree>
    <p:extLst>
      <p:ext uri="{BB962C8B-B14F-4D97-AF65-F5344CB8AC3E}">
        <p14:creationId xmlns:p14="http://schemas.microsoft.com/office/powerpoint/2010/main" val="203701685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89B4C-7A40-4725-5D4E-C8ED4AA62C7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2BE8744C-F08F-EECE-7B8E-65FF719F0665}"/>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3762E5C-8133-DE3B-0707-EB08339CD4E7}"/>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19F2D97-DE55-B16F-4D5D-ECCCCA68B42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F331DEA6-742F-9C19-6F2C-F5D455F45F6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B67A209B-D845-12EC-E126-47F567D398C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0A041B64-3A4A-804B-C39C-00E769BB6C2B}"/>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77</a:t>
            </a:fld>
            <a:endParaRPr lang="zh-HK" altLang="en-US" sz="1600" dirty="0">
              <a:solidFill>
                <a:schemeClr val="bg1"/>
              </a:solidFill>
            </a:endParaRPr>
          </a:p>
        </p:txBody>
      </p:sp>
      <p:sp>
        <p:nvSpPr>
          <p:cNvPr id="3" name="文本框 2">
            <a:extLst>
              <a:ext uri="{FF2B5EF4-FFF2-40B4-BE49-F238E27FC236}">
                <a16:creationId xmlns:a16="http://schemas.microsoft.com/office/drawing/2014/main" id="{3967EBF5-69FE-C122-1E9F-A8FF2D79D218}"/>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Results in 2D Minecraft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1AA7311A-B297-A44C-3C0D-81D7D8A6C7DD}"/>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B47FC422-DC53-1F42-3A35-2A9538FB3D78}"/>
              </a:ext>
            </a:extLst>
          </p:cNvPr>
          <p:cNvPicPr>
            <a:picLocks noChangeAspect="1"/>
          </p:cNvPicPr>
          <p:nvPr/>
        </p:nvPicPr>
        <p:blipFill>
          <a:blip r:embed="rId5"/>
          <a:stretch>
            <a:fillRect/>
          </a:stretch>
        </p:blipFill>
        <p:spPr>
          <a:xfrm>
            <a:off x="192000" y="2508043"/>
            <a:ext cx="4896077" cy="2260835"/>
          </a:xfrm>
          <a:prstGeom prst="rect">
            <a:avLst/>
          </a:prstGeom>
        </p:spPr>
      </p:pic>
      <p:pic>
        <p:nvPicPr>
          <p:cNvPr id="8" name="图片 7">
            <a:extLst>
              <a:ext uri="{FF2B5EF4-FFF2-40B4-BE49-F238E27FC236}">
                <a16:creationId xmlns:a16="http://schemas.microsoft.com/office/drawing/2014/main" id="{6C684043-2C3D-48B2-036C-BB44350DA128}"/>
              </a:ext>
            </a:extLst>
          </p:cNvPr>
          <p:cNvPicPr>
            <a:picLocks noChangeAspect="1"/>
          </p:cNvPicPr>
          <p:nvPr/>
        </p:nvPicPr>
        <p:blipFill>
          <a:blip r:embed="rId6"/>
          <a:stretch>
            <a:fillRect/>
          </a:stretch>
        </p:blipFill>
        <p:spPr>
          <a:xfrm>
            <a:off x="6185187" y="1305304"/>
            <a:ext cx="5397903" cy="2508437"/>
          </a:xfrm>
          <a:prstGeom prst="rect">
            <a:avLst/>
          </a:prstGeom>
        </p:spPr>
      </p:pic>
      <p:pic>
        <p:nvPicPr>
          <p:cNvPr id="11" name="图片 10">
            <a:extLst>
              <a:ext uri="{FF2B5EF4-FFF2-40B4-BE49-F238E27FC236}">
                <a16:creationId xmlns:a16="http://schemas.microsoft.com/office/drawing/2014/main" id="{FFDB769A-10DD-E8CA-CE97-3652C5B9DF92}"/>
              </a:ext>
            </a:extLst>
          </p:cNvPr>
          <p:cNvPicPr>
            <a:picLocks noChangeAspect="1"/>
          </p:cNvPicPr>
          <p:nvPr/>
        </p:nvPicPr>
        <p:blipFill>
          <a:blip r:embed="rId7"/>
          <a:stretch>
            <a:fillRect/>
          </a:stretch>
        </p:blipFill>
        <p:spPr>
          <a:xfrm>
            <a:off x="6312001" y="3843656"/>
            <a:ext cx="5020176" cy="2614988"/>
          </a:xfrm>
          <a:prstGeom prst="rect">
            <a:avLst/>
          </a:prstGeom>
        </p:spPr>
      </p:pic>
    </p:spTree>
    <p:extLst>
      <p:ext uri="{BB962C8B-B14F-4D97-AF65-F5344CB8AC3E}">
        <p14:creationId xmlns:p14="http://schemas.microsoft.com/office/powerpoint/2010/main" val="132396404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78</a:t>
            </a:fld>
            <a:endParaRPr lang="zh-HK" altLang="en-US" sz="1600" dirty="0">
              <a:solidFill>
                <a:schemeClr val="bg1"/>
              </a:solidFill>
            </a:endParaRPr>
          </a:p>
        </p:txBody>
      </p:sp>
      <p:sp>
        <p:nvSpPr>
          <p:cNvPr id="3" name="文本框 2">
            <a:extLst>
              <a:ext uri="{FF2B5EF4-FFF2-40B4-BE49-F238E27FC236}">
                <a16:creationId xmlns:a16="http://schemas.microsoft.com/office/drawing/2014/main" id="{CD373D61-C5A7-449C-6B54-0394DC4EC728}"/>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Results in Doom</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548EA7DD-BE34-575A-DDA1-32A416E784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8" name="图片 7">
            <a:extLst>
              <a:ext uri="{FF2B5EF4-FFF2-40B4-BE49-F238E27FC236}">
                <a16:creationId xmlns:a16="http://schemas.microsoft.com/office/drawing/2014/main" id="{66653B5B-643A-55F4-F2F5-24FBA086F463}"/>
              </a:ext>
            </a:extLst>
          </p:cNvPr>
          <p:cNvPicPr>
            <a:picLocks noChangeAspect="1"/>
          </p:cNvPicPr>
          <p:nvPr/>
        </p:nvPicPr>
        <p:blipFill>
          <a:blip r:embed="rId5"/>
          <a:stretch>
            <a:fillRect/>
          </a:stretch>
        </p:blipFill>
        <p:spPr>
          <a:xfrm>
            <a:off x="463860" y="1440084"/>
            <a:ext cx="11496232" cy="4032577"/>
          </a:xfrm>
          <a:prstGeom prst="rect">
            <a:avLst/>
          </a:prstGeom>
        </p:spPr>
      </p:pic>
    </p:spTree>
    <p:extLst>
      <p:ext uri="{BB962C8B-B14F-4D97-AF65-F5344CB8AC3E}">
        <p14:creationId xmlns:p14="http://schemas.microsoft.com/office/powerpoint/2010/main" val="233899380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74690-7E8C-B4DD-A8BC-7899EE65DFD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80BF9FAF-D170-0D90-5724-AF7D267F4FB4}"/>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A68A1C5-BE70-3BF8-F6A6-AB31D2B5AD05}"/>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B9D018CD-B696-D963-23D3-A96F794DE8E4}"/>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9D7FBC3B-627D-411D-1F80-49B76591845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09CC72A-420A-7558-563B-6E03FF08BE37}"/>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D5D7ADA7-D387-FF69-8DF7-5DDDF9EA7378}"/>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79</a:t>
            </a:fld>
            <a:endParaRPr lang="zh-HK" altLang="en-US" sz="1600" dirty="0">
              <a:solidFill>
                <a:schemeClr val="bg1"/>
              </a:solidFill>
            </a:endParaRPr>
          </a:p>
        </p:txBody>
      </p:sp>
      <p:sp>
        <p:nvSpPr>
          <p:cNvPr id="3" name="文本框 2">
            <a:extLst>
              <a:ext uri="{FF2B5EF4-FFF2-40B4-BE49-F238E27FC236}">
                <a16:creationId xmlns:a16="http://schemas.microsoft.com/office/drawing/2014/main" id="{76EC1844-0C89-8E54-D529-AC6DAB6F1CC2}"/>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Results in Doom</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4" name="直接连接符 4">
            <a:extLst>
              <a:ext uri="{FF2B5EF4-FFF2-40B4-BE49-F238E27FC236}">
                <a16:creationId xmlns:a16="http://schemas.microsoft.com/office/drawing/2014/main" id="{FFE79762-2C62-1360-87AF-15B6893D80BC}"/>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637C37CF-DD02-75AC-9220-7689742553E1}"/>
              </a:ext>
            </a:extLst>
          </p:cNvPr>
          <p:cNvPicPr>
            <a:picLocks noChangeAspect="1"/>
          </p:cNvPicPr>
          <p:nvPr/>
        </p:nvPicPr>
        <p:blipFill>
          <a:blip r:embed="rId5"/>
          <a:stretch>
            <a:fillRect/>
          </a:stretch>
        </p:blipFill>
        <p:spPr>
          <a:xfrm>
            <a:off x="225810" y="1917000"/>
            <a:ext cx="11716049" cy="3779371"/>
          </a:xfrm>
          <a:prstGeom prst="rect">
            <a:avLst/>
          </a:prstGeom>
        </p:spPr>
      </p:pic>
    </p:spTree>
    <p:extLst>
      <p:ext uri="{BB962C8B-B14F-4D97-AF65-F5344CB8AC3E}">
        <p14:creationId xmlns:p14="http://schemas.microsoft.com/office/powerpoint/2010/main" val="133442786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03</a:t>
                </a:r>
                <a:endParaRPr lang="zh-CN" altLang="en-US" sz="2700" dirty="0">
                  <a:solidFill>
                    <a:srgbClr val="D0CECE"/>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rPr>
              <a:t>Experiment Results</a:t>
            </a:r>
            <a:endParaRPr lang="zh-CN" altLang="en-US" sz="2400" b="1" dirty="0">
              <a:solidFill>
                <a:srgbClr val="D0CECE"/>
              </a:solidFill>
              <a:latin typeface="Times New Roman" panose="02020603050405020304" pitchFamily="18" charset="0"/>
              <a:ea typeface="微软雅黑" panose="020B0503020204020204" charset="-122"/>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80</a:t>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80</a:t>
            </a:fld>
            <a:endParaRPr lang="zh-HK" altLang="en-US" sz="1600" dirty="0">
              <a:solidFill>
                <a:schemeClr val="bg1"/>
              </a:solidFill>
            </a:endParaRPr>
          </a:p>
        </p:txBody>
      </p:sp>
      <p:pic>
        <p:nvPicPr>
          <p:cNvPr id="24" name="图片 2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C9709-4568-2A73-61A9-A2B9F245E30D}"/>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C10EFAE-FEEF-D381-0B53-929A1089C984}"/>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298B0129-2DCE-E86C-0C63-8D490E60863E}"/>
              </a:ext>
            </a:extLst>
          </p:cNvPr>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grpSp>
        <p:nvGrpSpPr>
          <p:cNvPr id="20" name="组合 19">
            <a:extLst>
              <a:ext uri="{FF2B5EF4-FFF2-40B4-BE49-F238E27FC236}">
                <a16:creationId xmlns:a16="http://schemas.microsoft.com/office/drawing/2014/main" id="{7BCE8946-0768-13D3-0E6B-5A4F2F39ABB5}"/>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2FB3C817-DA0F-10AC-5DE9-896CCFE057E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27BC068-F2EA-F815-9B8A-93B4702ADA1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3D34E28D-F81F-3AF5-2D62-0815E320BBC4}"/>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81</a:t>
            </a:fld>
            <a:endParaRPr lang="zh-HK" altLang="en-US" sz="1600" dirty="0">
              <a:solidFill>
                <a:schemeClr val="bg1"/>
              </a:solidFill>
            </a:endParaRPr>
          </a:p>
        </p:txBody>
      </p:sp>
      <p:sp>
        <p:nvSpPr>
          <p:cNvPr id="4" name="矩形 3">
            <a:extLst>
              <a:ext uri="{FF2B5EF4-FFF2-40B4-BE49-F238E27FC236}">
                <a16:creationId xmlns:a16="http://schemas.microsoft.com/office/drawing/2014/main" id="{B53C3048-5A24-7BC8-9CB6-5E4EEA132A88}"/>
              </a:ext>
            </a:extLst>
          </p:cNvPr>
          <p:cNvSpPr/>
          <p:nvPr/>
        </p:nvSpPr>
        <p:spPr>
          <a:xfrm>
            <a:off x="1481483" y="1032860"/>
            <a:ext cx="9216000" cy="152392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31CB336E-62E4-4100-37BA-606B5AF9FCF3}"/>
              </a:ext>
            </a:extLst>
          </p:cNvPr>
          <p:cNvSpPr/>
          <p:nvPr/>
        </p:nvSpPr>
        <p:spPr>
          <a:xfrm>
            <a:off x="1769482" y="75060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58CACC8B-CC93-EE1B-5DC0-10DE49A68484}"/>
              </a:ext>
            </a:extLst>
          </p:cNvPr>
          <p:cNvSpPr/>
          <p:nvPr/>
        </p:nvSpPr>
        <p:spPr>
          <a:xfrm>
            <a:off x="1487997" y="2923798"/>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48FB3348-95BC-6430-C53D-A37D2CF2D00D}"/>
              </a:ext>
            </a:extLst>
          </p:cNvPr>
          <p:cNvSpPr/>
          <p:nvPr/>
        </p:nvSpPr>
        <p:spPr>
          <a:xfrm>
            <a:off x="1770195" y="270078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3765107E-4AFD-67BF-6FB6-38BA2A365AEA}"/>
              </a:ext>
            </a:extLst>
          </p:cNvPr>
          <p:cNvSpPr txBox="1"/>
          <p:nvPr/>
        </p:nvSpPr>
        <p:spPr>
          <a:xfrm>
            <a:off x="1764397" y="3005403"/>
            <a:ext cx="8651602" cy="1421671"/>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t>Sample Efficiency &amp; Planning: </a:t>
            </a:r>
            <a:r>
              <a:rPr lang="en-US" altLang="zh-CN" sz="2000" dirty="0"/>
              <a:t>RRG-RL achieves faster convergence and higher success rates by abstracting subgoals based on reward-sensitive distances, significantly improving the agent’s ability to plan.</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12F3A02-2DC5-0159-6A4F-FC136199491A}"/>
              </a:ext>
            </a:extLst>
          </p:cNvPr>
          <p:cNvSpPr txBox="1"/>
          <p:nvPr/>
        </p:nvSpPr>
        <p:spPr>
          <a:xfrm>
            <a:off x="1759806" y="1024380"/>
            <a:ext cx="8639998" cy="14216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b="1" dirty="0"/>
              <a:t>Reward-Aware Compression: </a:t>
            </a:r>
            <a:r>
              <a:rPr lang="en-US" altLang="zh-CN" sz="2000" dirty="0"/>
              <a:t>The metric effectively compresses both state and temporal spaces while preserving policy-optimal structure, enabling efficient learning in sparse and long-horizon tasks.</a:t>
            </a:r>
            <a:endParaRPr lang="zh-CN" altLang="en-US" sz="20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B7DAF29-CCB0-A71F-B1BA-DD49083CBCD1}"/>
              </a:ext>
            </a:extLst>
          </p:cNvPr>
          <p:cNvSpPr/>
          <p:nvPr/>
        </p:nvSpPr>
        <p:spPr>
          <a:xfrm>
            <a:off x="1487999" y="4849831"/>
            <a:ext cx="9216002" cy="153116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B6A19BB-CDD6-3EDE-75D0-65BDEC101DE7}"/>
              </a:ext>
            </a:extLst>
          </p:cNvPr>
          <p:cNvSpPr/>
          <p:nvPr/>
        </p:nvSpPr>
        <p:spPr>
          <a:xfrm>
            <a:off x="1770197" y="4626822"/>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③</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15A40D23-C56A-06F1-8161-4504438F7DB7}"/>
              </a:ext>
            </a:extLst>
          </p:cNvPr>
          <p:cNvSpPr txBox="1"/>
          <p:nvPr/>
        </p:nvSpPr>
        <p:spPr>
          <a:xfrm>
            <a:off x="1806391" y="4897223"/>
            <a:ext cx="8651602" cy="1421671"/>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b="1" dirty="0"/>
              <a:t>Scalability &amp; Future Potential:</a:t>
            </a:r>
            <a:r>
              <a:rPr lang="en" altLang="zh-CN" sz="2000" dirty="0"/>
              <a:t> </a:t>
            </a:r>
            <a:r>
              <a:rPr lang="en-US" altLang="zh-CN" sz="2000" dirty="0"/>
              <a:t>RRG-based abstraction demonstrates strong generalization. Future directions include extending to high-dimensional control and integration with more general  frameworks.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614703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0000" y="1960245"/>
            <a:ext cx="13392000" cy="2045019"/>
            <a:chOff x="1127760" y="1960245"/>
            <a:chExt cx="10008870" cy="2045019"/>
          </a:xfrm>
        </p:grpSpPr>
        <p:sp>
          <p:nvSpPr>
            <p:cNvPr id="8" name="矩形 7"/>
            <p:cNvSpPr/>
            <p:nvPr/>
          </p:nvSpPr>
          <p:spPr>
            <a:xfrm>
              <a:off x="1576185" y="1960245"/>
              <a:ext cx="9112019"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103840"/>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 Robust Mean-Field Actor-Critic Reinforcement Learning </a:t>
              </a: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Against Adversarial Perturbations on Agent States</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Ziyuan Zhou,</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Guanjun</a:t>
              </a:r>
              <a:r>
                <a:rPr lang="en-US" altLang="zh-CN" sz="1600" dirty="0">
                  <a:solidFill>
                    <a:schemeClr val="bg1"/>
                  </a:solidFill>
                  <a:latin typeface="Arial" panose="020B0604020202020204" pitchFamily="34" charset="0"/>
                  <a:cs typeface="Arial" panose="020B0604020202020204" pitchFamily="34" charset="0"/>
                </a:rPr>
                <a:t> Liu,</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Mengchu</a:t>
              </a:r>
              <a:r>
                <a:rPr lang="en-US" altLang="zh-CN" sz="1600" dirty="0">
                  <a:solidFill>
                    <a:schemeClr val="bg1"/>
                  </a:solidFill>
                  <a:latin typeface="Arial" panose="020B0604020202020204" pitchFamily="34" charset="0"/>
                  <a:cs typeface="Arial" panose="020B0604020202020204" pitchFamily="34" charset="0"/>
                </a:rPr>
                <a:t> Zhou</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82</a:t>
            </a:fld>
            <a:endParaRPr lang="zh-HK" altLang="en-US" sz="1600" dirty="0">
              <a:solidFill>
                <a:schemeClr val="bg1"/>
              </a:solidFill>
            </a:endParaRPr>
          </a:p>
        </p:txBody>
      </p:sp>
      <p:sp>
        <p:nvSpPr>
          <p:cNvPr id="12" name="文本框 11"/>
          <p:cNvSpPr txBox="1"/>
          <p:nvPr/>
        </p:nvSpPr>
        <p:spPr>
          <a:xfrm>
            <a:off x="351876" y="4596014"/>
            <a:ext cx="108561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 </a:t>
            </a:r>
            <a:r>
              <a:rPr lang="en-US" altLang="zh-CN" dirty="0">
                <a:latin typeface="Arial" panose="020B0604020202020204" pitchFamily="34" charset="0"/>
                <a:cs typeface="Arial" panose="020B0604020202020204" pitchFamily="34" charset="0"/>
              </a:rPr>
              <a:t>IEEE Transactions on Neural Networks and Learning Systems (TNNLS-2024</a:t>
            </a:r>
            <a:r>
              <a:rPr lang="en-US" altLang="zh-CN" b="1"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594806"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74658"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976622" y="3235107"/>
                <a:ext cx="3345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74658"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88710"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83</a:t>
            </a:fld>
            <a:endParaRPr lang="zh-HK" altLang="en-US" sz="1600" dirty="0">
              <a:solidFill>
                <a:schemeClr val="bg1"/>
              </a:solidFill>
            </a:endParaRPr>
          </a:p>
        </p:txBody>
      </p:sp>
      <p:pic>
        <p:nvPicPr>
          <p:cNvPr id="2" name="图片 1"/>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84</a:t>
            </a:fld>
            <a:endParaRPr lang="zh-HK" altLang="en-US" sz="1600" dirty="0">
              <a:solidFill>
                <a:schemeClr val="bg1"/>
              </a:solidFill>
            </a:endParaRPr>
          </a:p>
        </p:txBody>
      </p:sp>
      <p:sp>
        <p:nvSpPr>
          <p:cNvPr id="3" name="文本框 2">
            <a:extLst>
              <a:ext uri="{FF2B5EF4-FFF2-40B4-BE49-F238E27FC236}">
                <a16:creationId xmlns:a16="http://schemas.microsoft.com/office/drawing/2014/main" id="{28E4E39D-CCDA-7C41-67E2-4FA47D829A46}"/>
              </a:ext>
            </a:extLst>
          </p:cNvPr>
          <p:cNvSpPr txBox="1"/>
          <p:nvPr/>
        </p:nvSpPr>
        <p:spPr>
          <a:xfrm>
            <a:off x="1272000" y="1206254"/>
            <a:ext cx="9648000" cy="19759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Robustness in Multi-Agent Reinforcement Learning: </a:t>
            </a:r>
          </a:p>
          <a:p>
            <a:pPr algn="just">
              <a:lnSpc>
                <a:spcPct val="150000"/>
              </a:lnSpc>
            </a:pPr>
            <a:r>
              <a:rPr lang="en-US" altLang="zh-CN" sz="2000" dirty="0">
                <a:latin typeface="Times New Roman" panose="02020603050405020304" pitchFamily="18" charset="0"/>
                <a:cs typeface="Times New Roman" panose="02020603050405020304" pitchFamily="18" charset="0"/>
              </a:rPr>
              <a:t>Multi-agent reinforcement learning (MARL) agents rely on observed local states to learn policies. However, in realistic scenarios, these observations may be corrupted by adversarial perturbations, degrading performance or even destabilizing training</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44D10388-3D95-5DBC-8BF5-987BE374CE6E}"/>
              </a:ext>
            </a:extLst>
          </p:cNvPr>
          <p:cNvSpPr txBox="1"/>
          <p:nvPr/>
        </p:nvSpPr>
        <p:spPr>
          <a:xfrm>
            <a:off x="1272000" y="3717000"/>
            <a:ext cx="9648000"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p>
          <a:p>
            <a:pPr algn="just"/>
            <a:r>
              <a:rPr lang="en-US" altLang="zh-CN" sz="2000" dirty="0">
                <a:latin typeface="Times New Roman" panose="02020603050405020304" pitchFamily="18" charset="0"/>
                <a:cs typeface="Times New Roman" panose="02020603050405020304" pitchFamily="18" charset="0"/>
              </a:rPr>
              <a:t>Standard actor-critic methods lack robustness to such perturbations. Mean-field RL simplifies agent interactions but does not account for adversarial noise or uncertainty in observations.</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DC34-D377-A860-ACFE-AACEB1DDD393}"/>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62CD2497-36E5-C11D-A444-1FD5264B51E7}"/>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CCCA2E62-D579-9C59-4174-FC58D189F5CB}"/>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FDB6C02F-5816-5426-0CF4-BA7338838258}"/>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3D25077A-D417-1478-CCB5-A87A75EC9B8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A4A08836-EB6C-8044-4F55-B5EE74EA54B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C40A77A6-1BFE-C62C-3C43-3D6877F8362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85</a:t>
            </a:fld>
            <a:endParaRPr lang="zh-HK" altLang="en-US" sz="1600" dirty="0">
              <a:solidFill>
                <a:schemeClr val="bg1"/>
              </a:solidFill>
            </a:endParaRPr>
          </a:p>
        </p:txBody>
      </p:sp>
      <p:sp>
        <p:nvSpPr>
          <p:cNvPr id="3" name="文本框 2">
            <a:extLst>
              <a:ext uri="{FF2B5EF4-FFF2-40B4-BE49-F238E27FC236}">
                <a16:creationId xmlns:a16="http://schemas.microsoft.com/office/drawing/2014/main" id="{FE25D8A7-8752-13FB-27DC-398EF1A1ECF8}"/>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Stochastic Game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F9082F71-0E56-C11E-D3E8-2A4E887D3BA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E2C75EE6-953C-CBB1-BCB9-11391952C080}"/>
              </a:ext>
            </a:extLst>
          </p:cNvPr>
          <p:cNvPicPr>
            <a:picLocks noChangeAspect="1"/>
          </p:cNvPicPr>
          <p:nvPr/>
        </p:nvPicPr>
        <p:blipFill>
          <a:blip r:embed="rId3"/>
          <a:stretch>
            <a:fillRect/>
          </a:stretch>
        </p:blipFill>
        <p:spPr>
          <a:xfrm>
            <a:off x="519960" y="1902363"/>
            <a:ext cx="4564084" cy="3686637"/>
          </a:xfrm>
          <a:prstGeom prst="rect">
            <a:avLst/>
          </a:prstGeom>
        </p:spPr>
      </p:pic>
      <p:pic>
        <p:nvPicPr>
          <p:cNvPr id="9" name="图片 8">
            <a:extLst>
              <a:ext uri="{FF2B5EF4-FFF2-40B4-BE49-F238E27FC236}">
                <a16:creationId xmlns:a16="http://schemas.microsoft.com/office/drawing/2014/main" id="{956D44E9-44DB-D8E8-C4C0-A1F3CB353355}"/>
              </a:ext>
            </a:extLst>
          </p:cNvPr>
          <p:cNvPicPr>
            <a:picLocks noChangeAspect="1"/>
          </p:cNvPicPr>
          <p:nvPr/>
        </p:nvPicPr>
        <p:blipFill>
          <a:blip r:embed="rId4"/>
          <a:stretch>
            <a:fillRect/>
          </a:stretch>
        </p:blipFill>
        <p:spPr>
          <a:xfrm>
            <a:off x="6081661" y="1727986"/>
            <a:ext cx="5233138" cy="2487113"/>
          </a:xfrm>
          <a:prstGeom prst="rect">
            <a:avLst/>
          </a:prstGeom>
        </p:spPr>
      </p:pic>
      <p:pic>
        <p:nvPicPr>
          <p:cNvPr id="11" name="图片 10">
            <a:extLst>
              <a:ext uri="{FF2B5EF4-FFF2-40B4-BE49-F238E27FC236}">
                <a16:creationId xmlns:a16="http://schemas.microsoft.com/office/drawing/2014/main" id="{36BADF6E-7F73-05CD-3738-819EDD7184BF}"/>
              </a:ext>
            </a:extLst>
          </p:cNvPr>
          <p:cNvPicPr>
            <a:picLocks noChangeAspect="1"/>
          </p:cNvPicPr>
          <p:nvPr/>
        </p:nvPicPr>
        <p:blipFill>
          <a:blip r:embed="rId5"/>
          <a:stretch>
            <a:fillRect/>
          </a:stretch>
        </p:blipFill>
        <p:spPr>
          <a:xfrm>
            <a:off x="5736000" y="4365000"/>
            <a:ext cx="5578799" cy="1859599"/>
          </a:xfrm>
          <a:prstGeom prst="rect">
            <a:avLst/>
          </a:prstGeom>
        </p:spPr>
      </p:pic>
    </p:spTree>
    <p:extLst>
      <p:ext uri="{BB962C8B-B14F-4D97-AF65-F5344CB8AC3E}">
        <p14:creationId xmlns:p14="http://schemas.microsoft.com/office/powerpoint/2010/main" val="9957281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14DA3-1BC3-1770-C714-BF83682C7B61}"/>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D2B68B0-D41B-E09E-36D8-E88198ADE77E}"/>
              </a:ext>
            </a:extLst>
          </p:cNvPr>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EB303CEC-B83D-A407-ABD8-4A734F84226D}"/>
              </a:ext>
            </a:extLst>
          </p:cNvPr>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grpSp>
        <p:nvGrpSpPr>
          <p:cNvPr id="12" name="组合 11">
            <a:extLst>
              <a:ext uri="{FF2B5EF4-FFF2-40B4-BE49-F238E27FC236}">
                <a16:creationId xmlns:a16="http://schemas.microsoft.com/office/drawing/2014/main" id="{5745E2D6-85D5-A835-B4BB-7953290FC786}"/>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95B6FC3B-1195-2334-6009-58D02C52D93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C34B2A5-36AD-B3E7-11B4-A35F129DA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23C6C1E2-DCE9-F8DB-8CC2-6789BAD2664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86</a:t>
            </a:fld>
            <a:endParaRPr lang="zh-HK" altLang="en-US" sz="1600" dirty="0">
              <a:solidFill>
                <a:schemeClr val="bg1"/>
              </a:solidFill>
            </a:endParaRPr>
          </a:p>
        </p:txBody>
      </p:sp>
      <p:sp>
        <p:nvSpPr>
          <p:cNvPr id="3" name="文本框 2">
            <a:extLst>
              <a:ext uri="{FF2B5EF4-FFF2-40B4-BE49-F238E27FC236}">
                <a16:creationId xmlns:a16="http://schemas.microsoft.com/office/drawing/2014/main" id="{78129FDC-6DFE-FA51-DDEA-0D3B0C3E51CD}"/>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MFAC Reinforcement Learning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B9CE87C4-7A30-D1D5-C061-9B8DC593DCA6}"/>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557F93CE-45E2-F10A-D6DA-BB6CEC709804}"/>
              </a:ext>
            </a:extLst>
          </p:cNvPr>
          <p:cNvPicPr>
            <a:picLocks noChangeAspect="1"/>
          </p:cNvPicPr>
          <p:nvPr/>
        </p:nvPicPr>
        <p:blipFill>
          <a:blip r:embed="rId3"/>
          <a:stretch>
            <a:fillRect/>
          </a:stretch>
        </p:blipFill>
        <p:spPr>
          <a:xfrm>
            <a:off x="580800" y="1957820"/>
            <a:ext cx="5587200" cy="921427"/>
          </a:xfrm>
          <a:prstGeom prst="rect">
            <a:avLst/>
          </a:prstGeom>
        </p:spPr>
      </p:pic>
      <p:pic>
        <p:nvPicPr>
          <p:cNvPr id="7" name="图片 6">
            <a:extLst>
              <a:ext uri="{FF2B5EF4-FFF2-40B4-BE49-F238E27FC236}">
                <a16:creationId xmlns:a16="http://schemas.microsoft.com/office/drawing/2014/main" id="{ED1AC1B3-CA56-3F2B-6DAC-B3CD37245A24}"/>
              </a:ext>
            </a:extLst>
          </p:cNvPr>
          <p:cNvPicPr>
            <a:picLocks noChangeAspect="1"/>
          </p:cNvPicPr>
          <p:nvPr/>
        </p:nvPicPr>
        <p:blipFill>
          <a:blip r:embed="rId4"/>
          <a:stretch>
            <a:fillRect/>
          </a:stretch>
        </p:blipFill>
        <p:spPr>
          <a:xfrm>
            <a:off x="388833" y="3597286"/>
            <a:ext cx="5707167" cy="674006"/>
          </a:xfrm>
          <a:prstGeom prst="rect">
            <a:avLst/>
          </a:prstGeom>
        </p:spPr>
      </p:pic>
      <p:pic>
        <p:nvPicPr>
          <p:cNvPr id="10" name="图片 9">
            <a:extLst>
              <a:ext uri="{FF2B5EF4-FFF2-40B4-BE49-F238E27FC236}">
                <a16:creationId xmlns:a16="http://schemas.microsoft.com/office/drawing/2014/main" id="{EA9AD003-BBED-96B1-8C18-CCE15807369B}"/>
              </a:ext>
            </a:extLst>
          </p:cNvPr>
          <p:cNvPicPr>
            <a:picLocks noChangeAspect="1"/>
          </p:cNvPicPr>
          <p:nvPr/>
        </p:nvPicPr>
        <p:blipFill>
          <a:blip r:embed="rId5"/>
          <a:stretch>
            <a:fillRect/>
          </a:stretch>
        </p:blipFill>
        <p:spPr>
          <a:xfrm>
            <a:off x="6528000" y="1364765"/>
            <a:ext cx="4608000" cy="3862391"/>
          </a:xfrm>
          <a:prstGeom prst="rect">
            <a:avLst/>
          </a:prstGeom>
        </p:spPr>
      </p:pic>
      <p:pic>
        <p:nvPicPr>
          <p:cNvPr id="16" name="图片 15">
            <a:extLst>
              <a:ext uri="{FF2B5EF4-FFF2-40B4-BE49-F238E27FC236}">
                <a16:creationId xmlns:a16="http://schemas.microsoft.com/office/drawing/2014/main" id="{186A8FFB-0F73-F439-7655-E01EF0E4FA32}"/>
              </a:ext>
            </a:extLst>
          </p:cNvPr>
          <p:cNvPicPr>
            <a:picLocks noChangeAspect="1"/>
          </p:cNvPicPr>
          <p:nvPr/>
        </p:nvPicPr>
        <p:blipFill>
          <a:blip r:embed="rId6"/>
          <a:stretch>
            <a:fillRect/>
          </a:stretch>
        </p:blipFill>
        <p:spPr>
          <a:xfrm>
            <a:off x="6672000" y="5227156"/>
            <a:ext cx="4392000" cy="1094682"/>
          </a:xfrm>
          <a:prstGeom prst="rect">
            <a:avLst/>
          </a:prstGeom>
        </p:spPr>
      </p:pic>
    </p:spTree>
    <p:extLst>
      <p:ext uri="{BB962C8B-B14F-4D97-AF65-F5344CB8AC3E}">
        <p14:creationId xmlns:p14="http://schemas.microsoft.com/office/powerpoint/2010/main" val="2963662376"/>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custDataLst>
              <p:tags r:id="rId2"/>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03</a:t>
                </a:r>
                <a:endParaRPr lang="zh-CN" altLang="en-US" sz="2700">
                  <a:solidFill>
                    <a:schemeClr val="bg2">
                      <a:lumMod val="90000"/>
                    </a:schemeClr>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Experiment Results</a:t>
                </a: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3" name="组合 22"/>
          <p:cNvGrpSpPr/>
          <p:nvPr>
            <p:custDataLst>
              <p:tags r:id="rId3"/>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Impact" panose="020B0806030902050204" pitchFamily="34" charset="0"/>
                  </a:rPr>
                  <a:t>04</a:t>
                </a:r>
                <a:endParaRPr lang="zh-CN" altLang="en-US" sz="2700">
                  <a:solidFill>
                    <a:schemeClr val="bg2">
                      <a:lumMod val="90000"/>
                    </a:schemeClr>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Future Work</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grpSp>
        <p:nvGrpSpPr>
          <p:cNvPr id="20" name="组合 19"/>
          <p:cNvGrpSpPr/>
          <p:nvPr>
            <p:custDataLst>
              <p:tags r:id="rId4"/>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Method Design</a:t>
                </a: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87</a:t>
            </a:fld>
            <a:endParaRPr lang="zh-HK" altLang="en-US" sz="1600" dirty="0">
              <a:solidFill>
                <a:schemeClr val="bg1"/>
              </a:solidFill>
            </a:endParaRPr>
          </a:p>
        </p:txBody>
      </p:sp>
      <p:pic>
        <p:nvPicPr>
          <p:cNvPr id="7" name="图片 6"/>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88</a:t>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88</a:t>
            </a:fld>
            <a:endParaRPr lang="zh-HK" altLang="en-US" sz="1600" dirty="0">
              <a:solidFill>
                <a:schemeClr val="bg1"/>
              </a:solidFill>
            </a:endParaRPr>
          </a:p>
        </p:txBody>
      </p:sp>
      <p:sp>
        <p:nvSpPr>
          <p:cNvPr id="2" name="文本框 1">
            <a:extLst>
              <a:ext uri="{FF2B5EF4-FFF2-40B4-BE49-F238E27FC236}">
                <a16:creationId xmlns:a16="http://schemas.microsoft.com/office/drawing/2014/main" id="{703935CA-9BD5-D3BA-3DC4-3FDBE49D23DE}"/>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RoMFAC Framework</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8972BBE9-B2B7-9289-D841-7923C36C2880}"/>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19FA0D49-5652-EE13-9A8D-1E25BAC823A8}"/>
              </a:ext>
            </a:extLst>
          </p:cNvPr>
          <p:cNvSpPr txBox="1"/>
          <p:nvPr/>
        </p:nvSpPr>
        <p:spPr>
          <a:xfrm>
            <a:off x="1055999" y="1505517"/>
            <a:ext cx="2664001"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Action Loss Function</a:t>
            </a:r>
          </a:p>
        </p:txBody>
      </p:sp>
      <p:pic>
        <p:nvPicPr>
          <p:cNvPr id="7" name="图片 6">
            <a:extLst>
              <a:ext uri="{FF2B5EF4-FFF2-40B4-BE49-F238E27FC236}">
                <a16:creationId xmlns:a16="http://schemas.microsoft.com/office/drawing/2014/main" id="{CC806BC3-158A-291B-208D-9192846F32C4}"/>
              </a:ext>
            </a:extLst>
          </p:cNvPr>
          <p:cNvPicPr>
            <a:picLocks noChangeAspect="1"/>
          </p:cNvPicPr>
          <p:nvPr/>
        </p:nvPicPr>
        <p:blipFill>
          <a:blip r:embed="rId3"/>
          <a:stretch>
            <a:fillRect/>
          </a:stretch>
        </p:blipFill>
        <p:spPr>
          <a:xfrm>
            <a:off x="713759" y="2642426"/>
            <a:ext cx="5400000" cy="1268674"/>
          </a:xfrm>
          <a:prstGeom prst="rect">
            <a:avLst/>
          </a:prstGeom>
        </p:spPr>
      </p:pic>
      <p:pic>
        <p:nvPicPr>
          <p:cNvPr id="11" name="图片 10">
            <a:extLst>
              <a:ext uri="{FF2B5EF4-FFF2-40B4-BE49-F238E27FC236}">
                <a16:creationId xmlns:a16="http://schemas.microsoft.com/office/drawing/2014/main" id="{7F7C87F0-9663-6791-ABCF-6FCCE5D852EE}"/>
              </a:ext>
            </a:extLst>
          </p:cNvPr>
          <p:cNvPicPr>
            <a:picLocks noChangeAspect="1"/>
          </p:cNvPicPr>
          <p:nvPr/>
        </p:nvPicPr>
        <p:blipFill>
          <a:blip r:embed="rId4"/>
          <a:stretch>
            <a:fillRect/>
          </a:stretch>
        </p:blipFill>
        <p:spPr>
          <a:xfrm>
            <a:off x="493900" y="5042673"/>
            <a:ext cx="5619859" cy="357628"/>
          </a:xfrm>
          <a:prstGeom prst="rect">
            <a:avLst/>
          </a:prstGeom>
        </p:spPr>
      </p:pic>
      <p:pic>
        <p:nvPicPr>
          <p:cNvPr id="15" name="图片 14">
            <a:extLst>
              <a:ext uri="{FF2B5EF4-FFF2-40B4-BE49-F238E27FC236}">
                <a16:creationId xmlns:a16="http://schemas.microsoft.com/office/drawing/2014/main" id="{38C90F7F-7CD9-99F5-0017-33CE9786D263}"/>
              </a:ext>
            </a:extLst>
          </p:cNvPr>
          <p:cNvPicPr>
            <a:picLocks noChangeAspect="1"/>
          </p:cNvPicPr>
          <p:nvPr/>
        </p:nvPicPr>
        <p:blipFill>
          <a:blip r:embed="rId5"/>
          <a:stretch>
            <a:fillRect/>
          </a:stretch>
        </p:blipFill>
        <p:spPr>
          <a:xfrm>
            <a:off x="6296992" y="2555653"/>
            <a:ext cx="5619859" cy="497855"/>
          </a:xfrm>
          <a:prstGeom prst="rect">
            <a:avLst/>
          </a:prstGeom>
        </p:spPr>
      </p:pic>
      <p:pic>
        <p:nvPicPr>
          <p:cNvPr id="20" name="图片 19">
            <a:extLst>
              <a:ext uri="{FF2B5EF4-FFF2-40B4-BE49-F238E27FC236}">
                <a16:creationId xmlns:a16="http://schemas.microsoft.com/office/drawing/2014/main" id="{C184A141-C4B0-34A5-9799-4DCFB39FB082}"/>
              </a:ext>
            </a:extLst>
          </p:cNvPr>
          <p:cNvPicPr>
            <a:picLocks noChangeAspect="1"/>
          </p:cNvPicPr>
          <p:nvPr/>
        </p:nvPicPr>
        <p:blipFill>
          <a:blip r:embed="rId6"/>
          <a:stretch>
            <a:fillRect/>
          </a:stretch>
        </p:blipFill>
        <p:spPr>
          <a:xfrm>
            <a:off x="6648022" y="4183343"/>
            <a:ext cx="5268829" cy="2115396"/>
          </a:xfrm>
          <a:prstGeom prst="rect">
            <a:avLst/>
          </a:prstGeom>
        </p:spPr>
      </p:pic>
      <p:sp>
        <p:nvSpPr>
          <p:cNvPr id="24" name="文本框 23">
            <a:extLst>
              <a:ext uri="{FF2B5EF4-FFF2-40B4-BE49-F238E27FC236}">
                <a16:creationId xmlns:a16="http://schemas.microsoft.com/office/drawing/2014/main" id="{6E3AAB53-F2FE-715A-A316-E532CA3FA805}"/>
              </a:ext>
            </a:extLst>
          </p:cNvPr>
          <p:cNvSpPr txBox="1"/>
          <p:nvPr/>
        </p:nvSpPr>
        <p:spPr>
          <a:xfrm>
            <a:off x="1055999" y="2204147"/>
            <a:ext cx="6122670"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Worst-Case Robust Value Objective</a:t>
            </a:r>
            <a:endParaRPr lang="zh-CN" altLang="en-US" sz="20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88BD173-B2A5-B897-A3AE-34FCF513BCD7}"/>
              </a:ext>
            </a:extLst>
          </p:cNvPr>
          <p:cNvSpPr txBox="1"/>
          <p:nvPr/>
        </p:nvSpPr>
        <p:spPr>
          <a:xfrm>
            <a:off x="984000" y="4347672"/>
            <a:ext cx="6122670"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Action Loss over Adversarial States</a:t>
            </a:r>
            <a:endParaRPr lang="zh-CN" altLang="en-US" sz="20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688C8345-21DA-B2D2-696E-74DF544BDF2E}"/>
              </a:ext>
            </a:extLst>
          </p:cNvPr>
          <p:cNvSpPr txBox="1"/>
          <p:nvPr/>
        </p:nvSpPr>
        <p:spPr>
          <a:xfrm>
            <a:off x="6751619" y="1963430"/>
            <a:ext cx="6122670"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Cross-Entropy Action Loss</a:t>
            </a:r>
            <a:endParaRPr lang="zh-CN" altLang="en-US" sz="2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E82637DF-ABCF-8618-74C2-1449AE6AF62F}"/>
              </a:ext>
            </a:extLst>
          </p:cNvPr>
          <p:cNvSpPr txBox="1"/>
          <p:nvPr/>
        </p:nvSpPr>
        <p:spPr>
          <a:xfrm>
            <a:off x="6816000" y="3598213"/>
            <a:ext cx="6122670"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Projected Gradient Descent for Adversarial States</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42910-8BBB-1FE7-E949-62FBD484A6F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33F6B96-3259-3807-CB20-CA9F1D16805F}"/>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8E969527-5EB9-8A23-FAC8-50646186D2AE}"/>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4387241F-76C8-E682-B57C-B5414196CFDB}"/>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E4966AFE-91CF-2DA6-28C1-4D3BD1640D97}"/>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72850997-4399-5167-17F8-CBDEF86C492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45B95602-3360-42D3-C50C-BD5FC904D79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FF8E5483-F7E3-4AC7-5F6A-85CA1C9C55D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89</a:t>
            </a:fld>
            <a:endParaRPr lang="zh-HK" altLang="en-US" sz="1600" dirty="0">
              <a:solidFill>
                <a:schemeClr val="bg1"/>
              </a:solidFill>
            </a:endParaRPr>
          </a:p>
        </p:txBody>
      </p:sp>
      <p:sp>
        <p:nvSpPr>
          <p:cNvPr id="2" name="文本框 1">
            <a:extLst>
              <a:ext uri="{FF2B5EF4-FFF2-40B4-BE49-F238E27FC236}">
                <a16:creationId xmlns:a16="http://schemas.microsoft.com/office/drawing/2014/main" id="{C23C7372-DB92-7C11-AFF2-9E60D8741184}"/>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RoMFAC Framework</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9D034E51-834E-811D-72E1-81165A573C8A}"/>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726DD231-09E9-1484-B6AA-E0EA5D8CAE29}"/>
              </a:ext>
            </a:extLst>
          </p:cNvPr>
          <p:cNvSpPr txBox="1"/>
          <p:nvPr/>
        </p:nvSpPr>
        <p:spPr>
          <a:xfrm>
            <a:off x="1055999" y="1505517"/>
            <a:ext cx="4968001"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Repetitive Regularization of the Action Loss</a:t>
            </a:r>
          </a:p>
        </p:txBody>
      </p:sp>
      <p:pic>
        <p:nvPicPr>
          <p:cNvPr id="15" name="图片 14">
            <a:extLst>
              <a:ext uri="{FF2B5EF4-FFF2-40B4-BE49-F238E27FC236}">
                <a16:creationId xmlns:a16="http://schemas.microsoft.com/office/drawing/2014/main" id="{4FD51CF0-394C-0772-F53C-E22BBA2CD915}"/>
              </a:ext>
            </a:extLst>
          </p:cNvPr>
          <p:cNvPicPr>
            <a:picLocks noChangeAspect="1"/>
          </p:cNvPicPr>
          <p:nvPr/>
        </p:nvPicPr>
        <p:blipFill>
          <a:blip r:embed="rId3"/>
          <a:stretch>
            <a:fillRect/>
          </a:stretch>
        </p:blipFill>
        <p:spPr>
          <a:xfrm>
            <a:off x="506580" y="2142143"/>
            <a:ext cx="5197794" cy="3968376"/>
          </a:xfrm>
          <a:prstGeom prst="rect">
            <a:avLst/>
          </a:prstGeom>
        </p:spPr>
      </p:pic>
      <p:pic>
        <p:nvPicPr>
          <p:cNvPr id="17" name="图片 16">
            <a:extLst>
              <a:ext uri="{FF2B5EF4-FFF2-40B4-BE49-F238E27FC236}">
                <a16:creationId xmlns:a16="http://schemas.microsoft.com/office/drawing/2014/main" id="{51E39B47-84B3-1270-DB7C-9980DDBE184F}"/>
              </a:ext>
            </a:extLst>
          </p:cNvPr>
          <p:cNvPicPr>
            <a:picLocks noChangeAspect="1"/>
          </p:cNvPicPr>
          <p:nvPr/>
        </p:nvPicPr>
        <p:blipFill>
          <a:blip r:embed="rId4"/>
          <a:stretch>
            <a:fillRect/>
          </a:stretch>
        </p:blipFill>
        <p:spPr>
          <a:xfrm>
            <a:off x="6126179" y="2058282"/>
            <a:ext cx="5657821" cy="3309292"/>
          </a:xfrm>
          <a:prstGeom prst="rect">
            <a:avLst/>
          </a:prstGeom>
        </p:spPr>
      </p:pic>
    </p:spTree>
    <p:extLst>
      <p:ext uri="{BB962C8B-B14F-4D97-AF65-F5344CB8AC3E}">
        <p14:creationId xmlns:p14="http://schemas.microsoft.com/office/powerpoint/2010/main" val="334264140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A1593-8AFD-9438-E99C-CDD61D23F239}"/>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DB2342C-C610-21E5-13E2-EB3E3A488F54}"/>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58A2B4D1-E4B0-9DC1-CD88-C335FDB51876}"/>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a:extLst>
              <a:ext uri="{FF2B5EF4-FFF2-40B4-BE49-F238E27FC236}">
                <a16:creationId xmlns:a16="http://schemas.microsoft.com/office/drawing/2014/main" id="{1FB6AB96-D130-47DF-5D7F-FFC5CD4C3A02}"/>
              </a:ext>
            </a:extLst>
          </p:cNvPr>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EC7D8C0C-F150-C3F4-DA16-4BC965932998}"/>
              </a:ext>
            </a:extLst>
          </p:cNvPr>
          <p:cNvSpPr txBox="1"/>
          <p:nvPr/>
        </p:nvSpPr>
        <p:spPr>
          <a:xfrm>
            <a:off x="-24000" y="765000"/>
            <a:ext cx="12080562" cy="461665"/>
          </a:xfrm>
          <a:prstGeom prst="rect">
            <a:avLst/>
          </a:prstGeom>
          <a:noFill/>
        </p:spPr>
        <p:txBody>
          <a:bodyPr wrap="square" rtlCol="0" anchor="t">
            <a:spAutoFit/>
          </a:bodyPr>
          <a:lstStyle/>
          <a:p>
            <a:r>
              <a:rPr lang="en-US" altLang="zh-CN" sz="2400" b="1" dirty="0">
                <a:solidFill>
                  <a:srgbClr val="0174AB"/>
                </a:solidFill>
                <a:latin typeface="Arial" panose="020B0604020202020204" pitchFamily="34" charset="0"/>
                <a:cs typeface="Arial" panose="020B0604020202020204" pitchFamily="34" charset="0"/>
              </a:rPr>
              <a:t>MG2L: a Mutual Information Optimization-based Global-to-Local training scheme</a:t>
            </a:r>
            <a:endParaRPr lang="zh-CN" altLang="en-US" sz="2400" b="1" dirty="0">
              <a:solidFill>
                <a:srgbClr val="0174AB"/>
              </a:solidFill>
              <a:latin typeface="Arial" panose="020B0604020202020204" pitchFamily="34" charset="0"/>
              <a:cs typeface="Arial" panose="020B0604020202020204" pitchFamily="34" charset="0"/>
            </a:endParaRPr>
          </a:p>
        </p:txBody>
      </p:sp>
      <p:cxnSp>
        <p:nvCxnSpPr>
          <p:cNvPr id="6" name="直接连接符 5">
            <a:extLst>
              <a:ext uri="{FF2B5EF4-FFF2-40B4-BE49-F238E27FC236}">
                <a16:creationId xmlns:a16="http://schemas.microsoft.com/office/drawing/2014/main" id="{72E55A18-97FA-8DC8-878D-EECBCC773B89}"/>
              </a:ext>
            </a:extLst>
          </p:cNvPr>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a:extLst>
              <a:ext uri="{FF2B5EF4-FFF2-40B4-BE49-F238E27FC236}">
                <a16:creationId xmlns:a16="http://schemas.microsoft.com/office/drawing/2014/main" id="{D09973D4-ADBF-F38F-8938-8976FA1DD76F}"/>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D18D0EDF-A115-D829-09DB-10AB1A3899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D597902D-AB4D-6F2F-6914-91D6EC4F024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39227816-5B87-6005-E1B3-1F0804833F7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a:t>
            </a:fld>
            <a:endParaRPr lang="zh-HK" altLang="en-US" sz="1600" dirty="0">
              <a:solidFill>
                <a:schemeClr val="bg1"/>
              </a:solidFill>
            </a:endParaRPr>
          </a:p>
        </p:txBody>
      </p:sp>
      <p:pic>
        <p:nvPicPr>
          <p:cNvPr id="7" name="图片 6">
            <a:extLst>
              <a:ext uri="{FF2B5EF4-FFF2-40B4-BE49-F238E27FC236}">
                <a16:creationId xmlns:a16="http://schemas.microsoft.com/office/drawing/2014/main" id="{A8809349-C9A4-5A11-ECDB-7E3623742195}"/>
              </a:ext>
            </a:extLst>
          </p:cNvPr>
          <p:cNvPicPr>
            <a:picLocks noChangeAspect="1"/>
          </p:cNvPicPr>
          <p:nvPr/>
        </p:nvPicPr>
        <p:blipFill>
          <a:blip r:embed="rId3"/>
          <a:stretch>
            <a:fillRect/>
          </a:stretch>
        </p:blipFill>
        <p:spPr>
          <a:xfrm>
            <a:off x="579694" y="1652045"/>
            <a:ext cx="11014782" cy="4196108"/>
          </a:xfrm>
          <a:prstGeom prst="rect">
            <a:avLst/>
          </a:prstGeom>
        </p:spPr>
      </p:pic>
    </p:spTree>
    <p:extLst>
      <p:ext uri="{BB962C8B-B14F-4D97-AF65-F5344CB8AC3E}">
        <p14:creationId xmlns:p14="http://schemas.microsoft.com/office/powerpoint/2010/main" val="240927429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1CCB-01D8-48F0-DFDC-23D90D86418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C460AEA-AA43-5BA0-F6B6-62591DC4A8B7}"/>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AD776C9-22F8-2A21-F14E-5A5E1A973B33}"/>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9B046293-C68C-B15F-2D5E-2FBA53063BE2}"/>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70CC1D0C-6475-A934-6146-5FFBF6175D3E}"/>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ED7A3520-DE79-FADC-5318-6302767D08A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D63F7574-0EFD-558F-9583-1654EA08337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DF2B0892-978C-B761-B043-E048E13001D9}"/>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90</a:t>
            </a:fld>
            <a:endParaRPr lang="zh-HK" altLang="en-US" sz="1600" dirty="0">
              <a:solidFill>
                <a:schemeClr val="bg1"/>
              </a:solidFill>
            </a:endParaRPr>
          </a:p>
        </p:txBody>
      </p:sp>
      <p:sp>
        <p:nvSpPr>
          <p:cNvPr id="2" name="文本框 1">
            <a:extLst>
              <a:ext uri="{FF2B5EF4-FFF2-40B4-BE49-F238E27FC236}">
                <a16:creationId xmlns:a16="http://schemas.microsoft.com/office/drawing/2014/main" id="{09E2BFB9-B526-6E04-2685-923AC6EDE5BB}"/>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RoMFAC Framework</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123C64CB-074C-C595-E427-1C7B3360FE5E}"/>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2F846719-CD04-B565-BCCC-EB5443CB40A0}"/>
              </a:ext>
            </a:extLst>
          </p:cNvPr>
          <p:cNvSpPr txBox="1"/>
          <p:nvPr/>
        </p:nvSpPr>
        <p:spPr>
          <a:xfrm>
            <a:off x="1055999" y="1505517"/>
            <a:ext cx="4968001"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Repetitive Regularization of the Action Loss</a:t>
            </a:r>
          </a:p>
        </p:txBody>
      </p:sp>
      <p:pic>
        <p:nvPicPr>
          <p:cNvPr id="5" name="图片 4">
            <a:extLst>
              <a:ext uri="{FF2B5EF4-FFF2-40B4-BE49-F238E27FC236}">
                <a16:creationId xmlns:a16="http://schemas.microsoft.com/office/drawing/2014/main" id="{28F8FB1E-983A-6588-0B07-EE649A1204C8}"/>
              </a:ext>
            </a:extLst>
          </p:cNvPr>
          <p:cNvPicPr>
            <a:picLocks noChangeAspect="1"/>
          </p:cNvPicPr>
          <p:nvPr/>
        </p:nvPicPr>
        <p:blipFill>
          <a:blip r:embed="rId3"/>
          <a:stretch>
            <a:fillRect/>
          </a:stretch>
        </p:blipFill>
        <p:spPr>
          <a:xfrm>
            <a:off x="2640000" y="2808010"/>
            <a:ext cx="7347897" cy="2803370"/>
          </a:xfrm>
          <a:prstGeom prst="rect">
            <a:avLst/>
          </a:prstGeom>
        </p:spPr>
      </p:pic>
    </p:spTree>
    <p:extLst>
      <p:ext uri="{BB962C8B-B14F-4D97-AF65-F5344CB8AC3E}">
        <p14:creationId xmlns:p14="http://schemas.microsoft.com/office/powerpoint/2010/main" val="90993396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51B31-FCF7-F089-CD37-8546F3262EA5}"/>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8E18D03-3681-323C-83D2-59B26BD18C88}"/>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51FEC6A-B0F1-F6D7-CC3F-E9EC2C2D1D47}"/>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91CF53E5-4089-E184-9CB6-DF27198CCA67}"/>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F32AC314-EEC6-CB68-B61D-BC97C304FC19}"/>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E8645E8F-775E-C07E-9B91-F47175CE1CD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CC9C6097-A401-BF0B-9D9B-6BFE24B3793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1BEAB8D3-4752-7F0F-C238-BCA6820770F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91</a:t>
            </a:fld>
            <a:endParaRPr lang="zh-HK" altLang="en-US" sz="1600" dirty="0">
              <a:solidFill>
                <a:schemeClr val="bg1"/>
              </a:solidFill>
            </a:endParaRPr>
          </a:p>
        </p:txBody>
      </p:sp>
      <p:sp>
        <p:nvSpPr>
          <p:cNvPr id="2" name="文本框 1">
            <a:extLst>
              <a:ext uri="{FF2B5EF4-FFF2-40B4-BE49-F238E27FC236}">
                <a16:creationId xmlns:a16="http://schemas.microsoft.com/office/drawing/2014/main" id="{F762D3FC-63A7-01EF-6DC9-0B468132D4BB}"/>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RoMFAC Framework</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242FFF15-AF91-2A19-F668-444F86AF9690}"/>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BD956033-2254-C20E-7BF0-A6769BB6BAE4}"/>
              </a:ext>
            </a:extLst>
          </p:cNvPr>
          <p:cNvSpPr txBox="1"/>
          <p:nvPr/>
        </p:nvSpPr>
        <p:spPr>
          <a:xfrm>
            <a:off x="1055999" y="1505517"/>
            <a:ext cx="4968001"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Time Complexity of RoMFAC</a:t>
            </a:r>
          </a:p>
        </p:txBody>
      </p:sp>
      <p:pic>
        <p:nvPicPr>
          <p:cNvPr id="7" name="图片 6">
            <a:extLst>
              <a:ext uri="{FF2B5EF4-FFF2-40B4-BE49-F238E27FC236}">
                <a16:creationId xmlns:a16="http://schemas.microsoft.com/office/drawing/2014/main" id="{93A88ECB-F8C4-3515-8D02-0F24D37EDE2D}"/>
              </a:ext>
            </a:extLst>
          </p:cNvPr>
          <p:cNvPicPr>
            <a:picLocks noChangeAspect="1"/>
          </p:cNvPicPr>
          <p:nvPr/>
        </p:nvPicPr>
        <p:blipFill>
          <a:blip r:embed="rId3"/>
          <a:stretch>
            <a:fillRect/>
          </a:stretch>
        </p:blipFill>
        <p:spPr>
          <a:xfrm>
            <a:off x="6960000" y="1461611"/>
            <a:ext cx="3961507" cy="4964858"/>
          </a:xfrm>
          <a:prstGeom prst="rect">
            <a:avLst/>
          </a:prstGeom>
        </p:spPr>
      </p:pic>
      <p:pic>
        <p:nvPicPr>
          <p:cNvPr id="11" name="图片 10">
            <a:extLst>
              <a:ext uri="{FF2B5EF4-FFF2-40B4-BE49-F238E27FC236}">
                <a16:creationId xmlns:a16="http://schemas.microsoft.com/office/drawing/2014/main" id="{5D2EBE64-AE2A-15F8-C2E2-779824EA9A7B}"/>
              </a:ext>
            </a:extLst>
          </p:cNvPr>
          <p:cNvPicPr>
            <a:picLocks noChangeAspect="1"/>
          </p:cNvPicPr>
          <p:nvPr/>
        </p:nvPicPr>
        <p:blipFill>
          <a:blip r:embed="rId4"/>
          <a:stretch>
            <a:fillRect/>
          </a:stretch>
        </p:blipFill>
        <p:spPr>
          <a:xfrm>
            <a:off x="840000" y="2267471"/>
            <a:ext cx="4645058" cy="3828122"/>
          </a:xfrm>
          <a:prstGeom prst="rect">
            <a:avLst/>
          </a:prstGeom>
        </p:spPr>
      </p:pic>
    </p:spTree>
    <p:extLst>
      <p:ext uri="{BB962C8B-B14F-4D97-AF65-F5344CB8AC3E}">
        <p14:creationId xmlns:p14="http://schemas.microsoft.com/office/powerpoint/2010/main" val="66803680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4FEE3-7EEC-AC58-D1E9-42BB38694B58}"/>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4B7D87F8-36BE-F993-9BB0-A9B01B1041CE}"/>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74CB8474-4EDE-B63F-0A21-5315C46B5A8B}"/>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774ECE16-2CD1-C066-30AF-B6192C2FEA54}"/>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92</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C170F87-1A00-E3A7-EBA7-CE7A3FFA219D}"/>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B737278D-C2F6-1F49-3BB3-4435692A5D3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822545E-A3C6-D672-D43B-FE44E405733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2F640AF-C56C-1AD1-E8CF-6C8AD16FFED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92</a:t>
            </a:fld>
            <a:endParaRPr lang="zh-HK" altLang="en-US" sz="1600" dirty="0">
              <a:solidFill>
                <a:schemeClr val="bg1"/>
              </a:solidFill>
            </a:endParaRPr>
          </a:p>
        </p:txBody>
      </p:sp>
      <p:sp>
        <p:nvSpPr>
          <p:cNvPr id="2" name="文本框 1">
            <a:extLst>
              <a:ext uri="{FF2B5EF4-FFF2-40B4-BE49-F238E27FC236}">
                <a16:creationId xmlns:a16="http://schemas.microsoft.com/office/drawing/2014/main" id="{2517CB0C-3F0F-8058-0489-80FD1A619CF2}"/>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Stage-Adversarial SG</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0CCAA409-8FEF-7568-C293-2EA7E4BC08BC}"/>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24927BBD-8A1A-97B3-7A4F-2B0AB563A1E8}"/>
              </a:ext>
            </a:extLst>
          </p:cNvPr>
          <p:cNvPicPr>
            <a:picLocks noChangeAspect="1"/>
          </p:cNvPicPr>
          <p:nvPr/>
        </p:nvPicPr>
        <p:blipFill>
          <a:blip r:embed="rId3"/>
          <a:stretch>
            <a:fillRect/>
          </a:stretch>
        </p:blipFill>
        <p:spPr>
          <a:xfrm>
            <a:off x="836208" y="1731002"/>
            <a:ext cx="4886283" cy="825049"/>
          </a:xfrm>
          <a:prstGeom prst="rect">
            <a:avLst/>
          </a:prstGeom>
        </p:spPr>
      </p:pic>
      <p:pic>
        <p:nvPicPr>
          <p:cNvPr id="8" name="图片 7">
            <a:extLst>
              <a:ext uri="{FF2B5EF4-FFF2-40B4-BE49-F238E27FC236}">
                <a16:creationId xmlns:a16="http://schemas.microsoft.com/office/drawing/2014/main" id="{1104CE0E-73DC-B290-154A-1AAFD207AAF1}"/>
              </a:ext>
            </a:extLst>
          </p:cNvPr>
          <p:cNvPicPr>
            <a:picLocks noChangeAspect="1"/>
          </p:cNvPicPr>
          <p:nvPr/>
        </p:nvPicPr>
        <p:blipFill>
          <a:blip r:embed="rId4"/>
          <a:stretch>
            <a:fillRect/>
          </a:stretch>
        </p:blipFill>
        <p:spPr>
          <a:xfrm>
            <a:off x="984000" y="3586371"/>
            <a:ext cx="5316420" cy="2567071"/>
          </a:xfrm>
          <a:prstGeom prst="rect">
            <a:avLst/>
          </a:prstGeom>
        </p:spPr>
      </p:pic>
      <p:pic>
        <p:nvPicPr>
          <p:cNvPr id="11" name="图片 10">
            <a:extLst>
              <a:ext uri="{FF2B5EF4-FFF2-40B4-BE49-F238E27FC236}">
                <a16:creationId xmlns:a16="http://schemas.microsoft.com/office/drawing/2014/main" id="{A22892D3-6AE2-FAD6-2C3B-3C8E542A62A2}"/>
              </a:ext>
            </a:extLst>
          </p:cNvPr>
          <p:cNvPicPr>
            <a:picLocks noChangeAspect="1"/>
          </p:cNvPicPr>
          <p:nvPr/>
        </p:nvPicPr>
        <p:blipFill>
          <a:blip r:embed="rId5"/>
          <a:stretch>
            <a:fillRect/>
          </a:stretch>
        </p:blipFill>
        <p:spPr>
          <a:xfrm>
            <a:off x="812468" y="2825503"/>
            <a:ext cx="5283531" cy="385097"/>
          </a:xfrm>
          <a:prstGeom prst="rect">
            <a:avLst/>
          </a:prstGeom>
        </p:spPr>
      </p:pic>
      <p:pic>
        <p:nvPicPr>
          <p:cNvPr id="14" name="图片 13">
            <a:extLst>
              <a:ext uri="{FF2B5EF4-FFF2-40B4-BE49-F238E27FC236}">
                <a16:creationId xmlns:a16="http://schemas.microsoft.com/office/drawing/2014/main" id="{E73BBD2C-B0FE-5358-8E9C-95530D3BD9D6}"/>
              </a:ext>
            </a:extLst>
          </p:cNvPr>
          <p:cNvPicPr>
            <a:picLocks noChangeAspect="1"/>
          </p:cNvPicPr>
          <p:nvPr/>
        </p:nvPicPr>
        <p:blipFill>
          <a:blip r:embed="rId6"/>
          <a:stretch>
            <a:fillRect/>
          </a:stretch>
        </p:blipFill>
        <p:spPr>
          <a:xfrm>
            <a:off x="6854638" y="1962686"/>
            <a:ext cx="4501154" cy="1478287"/>
          </a:xfrm>
          <a:prstGeom prst="rect">
            <a:avLst/>
          </a:prstGeom>
        </p:spPr>
      </p:pic>
      <p:pic>
        <p:nvPicPr>
          <p:cNvPr id="16" name="图片 15">
            <a:extLst>
              <a:ext uri="{FF2B5EF4-FFF2-40B4-BE49-F238E27FC236}">
                <a16:creationId xmlns:a16="http://schemas.microsoft.com/office/drawing/2014/main" id="{877BC055-2F01-36C3-0080-73E6ABC1B629}"/>
              </a:ext>
            </a:extLst>
          </p:cNvPr>
          <p:cNvPicPr>
            <a:picLocks noChangeAspect="1"/>
          </p:cNvPicPr>
          <p:nvPr/>
        </p:nvPicPr>
        <p:blipFill>
          <a:blip r:embed="rId7"/>
          <a:stretch>
            <a:fillRect/>
          </a:stretch>
        </p:blipFill>
        <p:spPr>
          <a:xfrm>
            <a:off x="7104002" y="3429000"/>
            <a:ext cx="4353496" cy="498492"/>
          </a:xfrm>
          <a:prstGeom prst="rect">
            <a:avLst/>
          </a:prstGeom>
        </p:spPr>
      </p:pic>
      <p:pic>
        <p:nvPicPr>
          <p:cNvPr id="18" name="图片 17">
            <a:extLst>
              <a:ext uri="{FF2B5EF4-FFF2-40B4-BE49-F238E27FC236}">
                <a16:creationId xmlns:a16="http://schemas.microsoft.com/office/drawing/2014/main" id="{B7F2326E-9AE8-DB44-983B-BB2FED7FCA95}"/>
              </a:ext>
            </a:extLst>
          </p:cNvPr>
          <p:cNvPicPr>
            <a:picLocks noChangeAspect="1"/>
          </p:cNvPicPr>
          <p:nvPr/>
        </p:nvPicPr>
        <p:blipFill>
          <a:blip r:embed="rId8"/>
          <a:stretch>
            <a:fillRect/>
          </a:stretch>
        </p:blipFill>
        <p:spPr>
          <a:xfrm>
            <a:off x="6854638" y="4301949"/>
            <a:ext cx="4751045" cy="382683"/>
          </a:xfrm>
          <a:prstGeom prst="rect">
            <a:avLst/>
          </a:prstGeom>
        </p:spPr>
      </p:pic>
      <p:pic>
        <p:nvPicPr>
          <p:cNvPr id="21" name="图片 20">
            <a:extLst>
              <a:ext uri="{FF2B5EF4-FFF2-40B4-BE49-F238E27FC236}">
                <a16:creationId xmlns:a16="http://schemas.microsoft.com/office/drawing/2014/main" id="{3991F2C5-3FC8-E664-7548-CAD76556BB07}"/>
              </a:ext>
            </a:extLst>
          </p:cNvPr>
          <p:cNvPicPr>
            <a:picLocks noChangeAspect="1"/>
          </p:cNvPicPr>
          <p:nvPr/>
        </p:nvPicPr>
        <p:blipFill>
          <a:blip r:embed="rId9"/>
          <a:stretch>
            <a:fillRect/>
          </a:stretch>
        </p:blipFill>
        <p:spPr>
          <a:xfrm>
            <a:off x="6946536" y="5054564"/>
            <a:ext cx="4567251" cy="1295088"/>
          </a:xfrm>
          <a:prstGeom prst="rect">
            <a:avLst/>
          </a:prstGeom>
        </p:spPr>
      </p:pic>
    </p:spTree>
    <p:extLst>
      <p:ext uri="{BB962C8B-B14F-4D97-AF65-F5344CB8AC3E}">
        <p14:creationId xmlns:p14="http://schemas.microsoft.com/office/powerpoint/2010/main" val="96306175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30FDC-9979-1D52-3779-54E07A1EC9C2}"/>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DA3AA165-5C5A-FFB7-9222-750D1EA68343}"/>
              </a:ext>
            </a:extLst>
          </p:cNvPr>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33EF599A-E276-6917-1DB5-CA2651565885}"/>
              </a:ext>
            </a:extLst>
          </p:cNvPr>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8B25BBC0-56D4-34CB-1710-72AA80D81C09}"/>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E72C5E5D-FA4A-CE76-650D-9A881A54EAA5}"/>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C5C0CC9D-0721-BACA-D940-0ADCBA6804A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8BEED0D5-D54D-A717-0163-A9F46C5AE10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2D33F2D9-7ADD-9066-08DA-596948D0FF50}"/>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93</a:t>
            </a:fld>
            <a:endParaRPr lang="zh-HK" altLang="en-US" sz="1600" dirty="0">
              <a:solidFill>
                <a:schemeClr val="bg1"/>
              </a:solidFill>
            </a:endParaRPr>
          </a:p>
        </p:txBody>
      </p:sp>
      <p:sp>
        <p:nvSpPr>
          <p:cNvPr id="2" name="文本框 1">
            <a:extLst>
              <a:ext uri="{FF2B5EF4-FFF2-40B4-BE49-F238E27FC236}">
                <a16:creationId xmlns:a16="http://schemas.microsoft.com/office/drawing/2014/main" id="{E9588F26-6625-787B-0EEF-29A63CF040C4}"/>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Overall Learning Objective</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602B4F60-90AC-662C-6FD2-6A134ABADC04}"/>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6" name="图片 5">
            <a:extLst>
              <a:ext uri="{FF2B5EF4-FFF2-40B4-BE49-F238E27FC236}">
                <a16:creationId xmlns:a16="http://schemas.microsoft.com/office/drawing/2014/main" id="{3EF3542F-0FF0-0FB7-B9BE-B35C268C91A0}"/>
              </a:ext>
            </a:extLst>
          </p:cNvPr>
          <p:cNvPicPr>
            <a:picLocks noChangeAspect="1"/>
          </p:cNvPicPr>
          <p:nvPr/>
        </p:nvPicPr>
        <p:blipFill>
          <a:blip r:embed="rId3"/>
          <a:stretch>
            <a:fillRect/>
          </a:stretch>
        </p:blipFill>
        <p:spPr>
          <a:xfrm>
            <a:off x="501681" y="3121574"/>
            <a:ext cx="5509780" cy="650694"/>
          </a:xfrm>
          <a:prstGeom prst="rect">
            <a:avLst/>
          </a:prstGeom>
        </p:spPr>
      </p:pic>
      <p:pic>
        <p:nvPicPr>
          <p:cNvPr id="8" name="图片 7">
            <a:extLst>
              <a:ext uri="{FF2B5EF4-FFF2-40B4-BE49-F238E27FC236}">
                <a16:creationId xmlns:a16="http://schemas.microsoft.com/office/drawing/2014/main" id="{80162855-9733-50D5-9657-89C4BBAF5BDA}"/>
              </a:ext>
            </a:extLst>
          </p:cNvPr>
          <p:cNvPicPr>
            <a:picLocks noChangeAspect="1"/>
          </p:cNvPicPr>
          <p:nvPr/>
        </p:nvPicPr>
        <p:blipFill>
          <a:blip r:embed="rId4"/>
          <a:stretch>
            <a:fillRect/>
          </a:stretch>
        </p:blipFill>
        <p:spPr>
          <a:xfrm>
            <a:off x="773500" y="4856079"/>
            <a:ext cx="5322499" cy="367068"/>
          </a:xfrm>
          <a:prstGeom prst="rect">
            <a:avLst/>
          </a:prstGeom>
        </p:spPr>
      </p:pic>
      <p:pic>
        <p:nvPicPr>
          <p:cNvPr id="10" name="图片 9">
            <a:extLst>
              <a:ext uri="{FF2B5EF4-FFF2-40B4-BE49-F238E27FC236}">
                <a16:creationId xmlns:a16="http://schemas.microsoft.com/office/drawing/2014/main" id="{48EA23B1-6E8A-AB50-CCB5-79F91E49B427}"/>
              </a:ext>
            </a:extLst>
          </p:cNvPr>
          <p:cNvPicPr>
            <a:picLocks noChangeAspect="1"/>
          </p:cNvPicPr>
          <p:nvPr/>
        </p:nvPicPr>
        <p:blipFill>
          <a:blip r:embed="rId5"/>
          <a:stretch>
            <a:fillRect/>
          </a:stretch>
        </p:blipFill>
        <p:spPr>
          <a:xfrm>
            <a:off x="6426859" y="1947320"/>
            <a:ext cx="5752684" cy="3840223"/>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E2750F6-3B29-8730-FD39-A7C44007E3C4}"/>
                  </a:ext>
                </a:extLst>
              </p:cNvPr>
              <p:cNvSpPr txBox="1"/>
              <p:nvPr/>
            </p:nvSpPr>
            <p:spPr>
              <a:xfrm>
                <a:off x="302685" y="2000083"/>
                <a:ext cx="6124174" cy="1015663"/>
              </a:xfrm>
              <a:prstGeom prst="rect">
                <a:avLst/>
              </a:prstGeom>
              <a:noFill/>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The value function loss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ℒ</m:t>
                        </m:r>
                      </m:e>
                      <m:sub>
                        <m:r>
                          <m:rPr>
                            <m:sty m:val="p"/>
                          </m:rP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V</m:t>
                        </m:r>
                      </m:sub>
                    </m:sSub>
                  </m:oMath>
                </a14:m>
                <a:r>
                  <a:rPr lang="en-US" altLang="zh-CN" sz="2000" dirty="0">
                    <a:latin typeface="Times New Roman" panose="02020603050405020304" pitchFamily="18" charset="0"/>
                    <a:cs typeface="Times New Roman" panose="02020603050405020304" pitchFamily="18" charset="0"/>
                  </a:rPr>
                  <a:t> minimizes the error between the state value and the estimated reward, helping the agent predict expected rewards accurately:</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1E2750F6-3B29-8730-FD39-A7C44007E3C4}"/>
                  </a:ext>
                </a:extLst>
              </p:cNvPr>
              <p:cNvSpPr txBox="1">
                <a:spLocks noRot="1" noChangeAspect="1" noMove="1" noResize="1" noEditPoints="1" noAdjustHandles="1" noChangeArrowheads="1" noChangeShapeType="1" noTextEdit="1"/>
              </p:cNvSpPr>
              <p:nvPr/>
            </p:nvSpPr>
            <p:spPr>
              <a:xfrm>
                <a:off x="302685" y="2000083"/>
                <a:ext cx="6124174" cy="1015663"/>
              </a:xfrm>
              <a:prstGeom prst="rect">
                <a:avLst/>
              </a:prstGeom>
              <a:blipFill>
                <a:blip r:embed="rId6"/>
                <a:stretch>
                  <a:fillRect l="-1096" t="-2994" r="-996" b="-9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2C81BCD-EB19-820D-3C1E-468F8F74E5DA}"/>
                  </a:ext>
                </a:extLst>
              </p:cNvPr>
              <p:cNvSpPr txBox="1"/>
              <p:nvPr/>
            </p:nvSpPr>
            <p:spPr>
              <a:xfrm>
                <a:off x="302685" y="3711760"/>
                <a:ext cx="6124174" cy="946991"/>
              </a:xfrm>
              <a:prstGeom prst="rect">
                <a:avLst/>
              </a:prstGeom>
              <a:noFill/>
            </p:spPr>
            <p:txBody>
              <a:bodyPr wrap="square">
                <a:spAutoFit/>
              </a:bodyPr>
              <a:lstStyle/>
              <a:p>
                <a:pPr algn="just"/>
                <a:r>
                  <a:rPr lang="en-US" altLang="zh-CN" dirty="0"/>
                  <a:t>The overall objective combines </a:t>
                </a:r>
                <a14:m>
                  <m:oMath xmlns:m="http://schemas.openxmlformats.org/officeDocument/2006/math">
                    <m:sSub>
                      <m:sSubPr>
                        <m:ctrlPr>
                          <a:rPr lang="en-US" altLang="zh-CN"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ℒ</m:t>
                        </m:r>
                      </m:e>
                      <m:sub>
                        <m:r>
                          <m:rPr>
                            <m:sty m:val="p"/>
                          </m:rPr>
                          <a:rPr lang="en-US" altLang="zh-CN" sz="1800" b="0" i="0" smtClean="0">
                            <a:latin typeface="Cambria Math" panose="02040503050406030204" pitchFamily="18" charset="0"/>
                            <a:ea typeface="Cambria Math" panose="02040503050406030204" pitchFamily="18" charset="0"/>
                            <a:cs typeface="Times New Roman" panose="02020603050405020304" pitchFamily="18" charset="0"/>
                          </a:rPr>
                          <m:t>V</m:t>
                        </m:r>
                      </m:sub>
                    </m:sSub>
                  </m:oMath>
                </a14:m>
                <a:r>
                  <a:rPr lang="en-US" altLang="zh-CN" dirty="0"/>
                  <a:t>, spatial compression loss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ℒ</m:t>
                        </m:r>
                      </m:e>
                      <m:sub>
                        <m:r>
                          <m:rPr>
                            <m:sty m:val="p"/>
                          </m:rPr>
                          <a:rPr lang="en-US" altLang="zh-CN" b="0" i="0" smtClean="0">
                            <a:latin typeface="Cambria Math" panose="02040503050406030204" pitchFamily="18" charset="0"/>
                            <a:ea typeface="Cambria Math" panose="02040503050406030204" pitchFamily="18" charset="0"/>
                            <a:cs typeface="Times New Roman" panose="02020603050405020304" pitchFamily="18" charset="0"/>
                          </a:rPr>
                          <m:t>spa</m:t>
                        </m:r>
                      </m:sub>
                    </m:sSub>
                  </m:oMath>
                </a14:m>
                <a:r>
                  <a:rPr lang="en-US" altLang="zh-CN" dirty="0"/>
                  <a:t>, and temporal compression loss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ℒ</m:t>
                        </m:r>
                      </m:e>
                      <m:sub>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tem</m:t>
                        </m:r>
                      </m:sub>
                    </m:sSub>
                  </m:oMath>
                </a14:m>
                <a:r>
                  <a:rPr lang="en-US" altLang="zh-CN" dirty="0"/>
                  <a:t> ​to balance policy learning, spatial simplification, and temporal alignment:</a:t>
                </a:r>
                <a:endParaRPr lang="zh-CN" altLang="en-US" dirty="0"/>
              </a:p>
            </p:txBody>
          </p:sp>
        </mc:Choice>
        <mc:Fallback xmlns="">
          <p:sp>
            <p:nvSpPr>
              <p:cNvPr id="14" name="文本框 13">
                <a:extLst>
                  <a:ext uri="{FF2B5EF4-FFF2-40B4-BE49-F238E27FC236}">
                    <a16:creationId xmlns:a16="http://schemas.microsoft.com/office/drawing/2014/main" id="{42C81BCD-EB19-820D-3C1E-468F8F74E5DA}"/>
                  </a:ext>
                </a:extLst>
              </p:cNvPr>
              <p:cNvSpPr txBox="1">
                <a:spLocks noRot="1" noChangeAspect="1" noMove="1" noResize="1" noEditPoints="1" noAdjustHandles="1" noChangeArrowheads="1" noChangeShapeType="1" noTextEdit="1"/>
              </p:cNvSpPr>
              <p:nvPr/>
            </p:nvSpPr>
            <p:spPr>
              <a:xfrm>
                <a:off x="302685" y="3711760"/>
                <a:ext cx="6124174" cy="946991"/>
              </a:xfrm>
              <a:prstGeom prst="rect">
                <a:avLst/>
              </a:prstGeom>
              <a:blipFill>
                <a:blip r:embed="rId7"/>
                <a:stretch>
                  <a:fillRect l="-896" t="-3871" r="-797" b="-9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907312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Impact" panose="020B0806030902050204" pitchFamily="34" charset="0"/>
                  </a:rPr>
                  <a:t>04</a:t>
                </a:r>
                <a:endParaRPr lang="zh-CN" altLang="en-US" sz="2700" dirty="0">
                  <a:solidFill>
                    <a:srgbClr val="D0CECE"/>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Method Design</a:t>
                </a: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Experiment Results</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94</a:t>
            </a:fld>
            <a:endParaRPr lang="zh-HK" altLang="en-US" sz="1600" dirty="0">
              <a:solidFill>
                <a:schemeClr val="bg1"/>
              </a:solidFill>
            </a:endParaRPr>
          </a:p>
        </p:txBody>
      </p:sp>
      <p:pic>
        <p:nvPicPr>
          <p:cNvPr id="21" name="图片 20"/>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95</a:t>
            </a:fld>
            <a:endParaRPr lang="zh-HK" altLang="en-US" sz="1600" dirty="0">
              <a:solidFill>
                <a:schemeClr val="bg1"/>
              </a:solidFill>
            </a:endParaRPr>
          </a:p>
        </p:txBody>
      </p:sp>
      <p:sp>
        <p:nvSpPr>
          <p:cNvPr id="5" name="文本框 4">
            <a:extLst>
              <a:ext uri="{FF2B5EF4-FFF2-40B4-BE49-F238E27FC236}">
                <a16:creationId xmlns:a16="http://schemas.microsoft.com/office/drawing/2014/main" id="{85AC3030-13F6-5D96-6BAA-DAFE0F8E2BF3}"/>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Experimental Results and Analysis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B77E802F-6BB6-4B2A-A6E7-58A94F35B72E}"/>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C79389AA-4A8A-BFA3-5F7B-D23186F5451B}"/>
              </a:ext>
            </a:extLst>
          </p:cNvPr>
          <p:cNvPicPr>
            <a:picLocks noChangeAspect="1"/>
          </p:cNvPicPr>
          <p:nvPr/>
        </p:nvPicPr>
        <p:blipFill>
          <a:blip r:embed="rId5"/>
          <a:stretch>
            <a:fillRect/>
          </a:stretch>
        </p:blipFill>
        <p:spPr>
          <a:xfrm>
            <a:off x="466666" y="2277000"/>
            <a:ext cx="11525954" cy="2949848"/>
          </a:xfrm>
          <a:prstGeom prst="rect">
            <a:avLst/>
          </a:prstGeom>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3322B-1057-8C50-C136-778B1790A1E0}"/>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E4A29EF3-1AB8-F4F4-B7C7-2923DDFDDE05}"/>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FB93498-3456-8CCE-8923-588B11F2625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6ED83948-72CE-64DD-C197-AEDB2A1658B9}"/>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20F7DAA6-4398-E8C7-BB78-DF4DBDD57D78}"/>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BDA994D-9966-1DC7-625D-5E2E25404F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9AB008C-BF3A-854B-2621-B88E5BC9048C}"/>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96</a:t>
            </a:fld>
            <a:endParaRPr lang="zh-HK" altLang="en-US" sz="1600" dirty="0">
              <a:solidFill>
                <a:schemeClr val="bg1"/>
              </a:solidFill>
            </a:endParaRPr>
          </a:p>
        </p:txBody>
      </p:sp>
      <p:sp>
        <p:nvSpPr>
          <p:cNvPr id="5" name="文本框 4">
            <a:extLst>
              <a:ext uri="{FF2B5EF4-FFF2-40B4-BE49-F238E27FC236}">
                <a16:creationId xmlns:a16="http://schemas.microsoft.com/office/drawing/2014/main" id="{AA71AD07-585E-34E4-603D-922BCFE4F15D}"/>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Experimental Results and Analysis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438900F8-D170-5A11-F4D7-DE814EE453E3}"/>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74A8A338-6170-30B9-488E-154824B0E4FD}"/>
              </a:ext>
            </a:extLst>
          </p:cNvPr>
          <p:cNvPicPr>
            <a:picLocks noChangeAspect="1"/>
          </p:cNvPicPr>
          <p:nvPr/>
        </p:nvPicPr>
        <p:blipFill>
          <a:blip r:embed="rId5"/>
          <a:stretch>
            <a:fillRect/>
          </a:stretch>
        </p:blipFill>
        <p:spPr>
          <a:xfrm>
            <a:off x="5981953" y="1513723"/>
            <a:ext cx="5688000" cy="4863154"/>
          </a:xfrm>
          <a:prstGeom prst="rect">
            <a:avLst/>
          </a:prstGeom>
        </p:spPr>
      </p:pic>
      <p:pic>
        <p:nvPicPr>
          <p:cNvPr id="8" name="图片 7">
            <a:extLst>
              <a:ext uri="{FF2B5EF4-FFF2-40B4-BE49-F238E27FC236}">
                <a16:creationId xmlns:a16="http://schemas.microsoft.com/office/drawing/2014/main" id="{D1BC7A27-7EF0-C886-5A8C-2679F9CB3AEF}"/>
              </a:ext>
            </a:extLst>
          </p:cNvPr>
          <p:cNvPicPr>
            <a:picLocks noChangeAspect="1"/>
          </p:cNvPicPr>
          <p:nvPr/>
        </p:nvPicPr>
        <p:blipFill>
          <a:blip r:embed="rId6"/>
          <a:stretch>
            <a:fillRect/>
          </a:stretch>
        </p:blipFill>
        <p:spPr>
          <a:xfrm>
            <a:off x="768000" y="1735478"/>
            <a:ext cx="4761496" cy="4641399"/>
          </a:xfrm>
          <a:prstGeom prst="rect">
            <a:avLst/>
          </a:prstGeom>
        </p:spPr>
      </p:pic>
    </p:spTree>
    <p:extLst>
      <p:ext uri="{BB962C8B-B14F-4D97-AF65-F5344CB8AC3E}">
        <p14:creationId xmlns:p14="http://schemas.microsoft.com/office/powerpoint/2010/main" val="164173071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683CB-CBF8-AAC8-08DC-6EDD947354FB}"/>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345E0D7-6503-84F7-18FA-92001DAE2FC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1F8F8C7-B1AD-B7B9-ED64-50D915A82111}"/>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FEE1C3C9-BC1C-A51E-E5F3-4DA2C66D4003}"/>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921C05C3-4A68-E290-F0AE-7C5CC5A60715}"/>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7EA60AA6-DE80-7BE4-3CB9-0D492017A39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CD0E6FC1-B5C3-A8B5-0F58-4EC03802C59A}"/>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97</a:t>
            </a:fld>
            <a:endParaRPr lang="zh-HK" altLang="en-US" sz="1600" dirty="0">
              <a:solidFill>
                <a:schemeClr val="bg1"/>
              </a:solidFill>
            </a:endParaRPr>
          </a:p>
        </p:txBody>
      </p:sp>
      <p:sp>
        <p:nvSpPr>
          <p:cNvPr id="5" name="文本框 4">
            <a:extLst>
              <a:ext uri="{FF2B5EF4-FFF2-40B4-BE49-F238E27FC236}">
                <a16:creationId xmlns:a16="http://schemas.microsoft.com/office/drawing/2014/main" id="{8A8AD22F-D04C-8F9F-7D4E-24335D8D83FA}"/>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Experimental Results and Analysis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AAC90BA2-C919-ECC9-60F6-C2361D6E6BC8}"/>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8" name="图片 7">
            <a:extLst>
              <a:ext uri="{FF2B5EF4-FFF2-40B4-BE49-F238E27FC236}">
                <a16:creationId xmlns:a16="http://schemas.microsoft.com/office/drawing/2014/main" id="{BDF41634-06B4-818A-33BA-937EC75D9334}"/>
              </a:ext>
            </a:extLst>
          </p:cNvPr>
          <p:cNvPicPr>
            <a:picLocks noChangeAspect="1"/>
          </p:cNvPicPr>
          <p:nvPr/>
        </p:nvPicPr>
        <p:blipFill>
          <a:blip r:embed="rId5"/>
          <a:stretch>
            <a:fillRect/>
          </a:stretch>
        </p:blipFill>
        <p:spPr>
          <a:xfrm>
            <a:off x="823991" y="1689397"/>
            <a:ext cx="11064000" cy="4443407"/>
          </a:xfrm>
          <a:prstGeom prst="rect">
            <a:avLst/>
          </a:prstGeom>
        </p:spPr>
      </p:pic>
    </p:spTree>
    <p:extLst>
      <p:ext uri="{BB962C8B-B14F-4D97-AF65-F5344CB8AC3E}">
        <p14:creationId xmlns:p14="http://schemas.microsoft.com/office/powerpoint/2010/main" val="104735791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1003F-07E4-1035-1DBC-C6F968C32A86}"/>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F918925B-0130-6FEA-1DC5-CFE65C50FD5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32CF9784-D841-CDA3-06E3-B238B5330959}"/>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94391621-600E-F117-1F7B-7407DEBAF962}"/>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C6305615-FD80-2665-176D-68F5924BA89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E216DEED-DC51-4A2D-79B3-F60E09F4C208}"/>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56C1088B-DD3E-37B0-93B3-F7F43362442D}"/>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98</a:t>
            </a:fld>
            <a:endParaRPr lang="zh-HK" altLang="en-US" sz="1600" dirty="0">
              <a:solidFill>
                <a:schemeClr val="bg1"/>
              </a:solidFill>
            </a:endParaRPr>
          </a:p>
        </p:txBody>
      </p:sp>
      <p:sp>
        <p:nvSpPr>
          <p:cNvPr id="5" name="文本框 4">
            <a:extLst>
              <a:ext uri="{FF2B5EF4-FFF2-40B4-BE49-F238E27FC236}">
                <a16:creationId xmlns:a16="http://schemas.microsoft.com/office/drawing/2014/main" id="{5F579D5D-A58A-326B-829A-AE9E06B8952C}"/>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Generalization Analysis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CC631D88-B706-6C9A-38C4-FC94A670E706}"/>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0" name="图片 9">
            <a:extLst>
              <a:ext uri="{FF2B5EF4-FFF2-40B4-BE49-F238E27FC236}">
                <a16:creationId xmlns:a16="http://schemas.microsoft.com/office/drawing/2014/main" id="{44669E7A-ACAF-F341-A234-67BE4E78A0EA}"/>
              </a:ext>
            </a:extLst>
          </p:cNvPr>
          <p:cNvPicPr>
            <a:picLocks noChangeAspect="1"/>
          </p:cNvPicPr>
          <p:nvPr/>
        </p:nvPicPr>
        <p:blipFill>
          <a:blip r:embed="rId5"/>
          <a:stretch>
            <a:fillRect/>
          </a:stretch>
        </p:blipFill>
        <p:spPr>
          <a:xfrm>
            <a:off x="394358" y="2488828"/>
            <a:ext cx="11402427" cy="2844545"/>
          </a:xfrm>
          <a:prstGeom prst="rect">
            <a:avLst/>
          </a:prstGeom>
        </p:spPr>
      </p:pic>
    </p:spTree>
    <p:extLst>
      <p:ext uri="{BB962C8B-B14F-4D97-AF65-F5344CB8AC3E}">
        <p14:creationId xmlns:p14="http://schemas.microsoft.com/office/powerpoint/2010/main" val="412164098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9E6F2-1E4A-A47F-4BC4-32F8ADF3AC44}"/>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B2C70D61-7E91-5950-DAAC-966EBD6C56B7}"/>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8F416F69-16E2-E5F7-EA29-AEBED7BDE86A}"/>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3D0B293D-7B7B-DF16-41E4-CC20D32BEE97}"/>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3959C56F-A6B2-0E07-5AE9-0FCC1C69598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9CAE605-2FA7-4A3F-2D6C-6D687588A8E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7DF53A9E-C5A4-F84A-D059-371A3FCE76DE}"/>
              </a:ext>
            </a:extLst>
          </p:cNvPr>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99</a:t>
            </a:fld>
            <a:endParaRPr lang="zh-HK" altLang="en-US" sz="1600" dirty="0">
              <a:solidFill>
                <a:schemeClr val="bg1"/>
              </a:solidFill>
            </a:endParaRPr>
          </a:p>
        </p:txBody>
      </p:sp>
      <p:sp>
        <p:nvSpPr>
          <p:cNvPr id="5" name="文本框 4">
            <a:extLst>
              <a:ext uri="{FF2B5EF4-FFF2-40B4-BE49-F238E27FC236}">
                <a16:creationId xmlns:a16="http://schemas.microsoft.com/office/drawing/2014/main" id="{6576FD50-7C75-1FD5-4FC2-2C3DC3561352}"/>
              </a:ext>
            </a:extLst>
          </p:cNvPr>
          <p:cNvSpPr txBox="1"/>
          <p:nvPr/>
        </p:nvSpPr>
        <p:spPr>
          <a:xfrm>
            <a:off x="480000" y="800658"/>
            <a:ext cx="6264000" cy="40011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Ablation Study</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4111DE58-99CD-189A-5B00-A8F9BC4FBCF7}"/>
              </a:ext>
            </a:extLst>
          </p:cNvPr>
          <p:cNvCxnSpPr/>
          <p:nvPr/>
        </p:nvCxnSpPr>
        <p:spPr>
          <a:xfrm>
            <a:off x="552000" y="1269000"/>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184BA834-D1F5-B481-27BD-4FB73F8DB7A2}"/>
              </a:ext>
            </a:extLst>
          </p:cNvPr>
          <p:cNvPicPr>
            <a:picLocks noChangeAspect="1"/>
          </p:cNvPicPr>
          <p:nvPr/>
        </p:nvPicPr>
        <p:blipFill>
          <a:blip r:embed="rId5"/>
          <a:stretch>
            <a:fillRect/>
          </a:stretch>
        </p:blipFill>
        <p:spPr>
          <a:xfrm>
            <a:off x="31809" y="2132892"/>
            <a:ext cx="5976000" cy="2975176"/>
          </a:xfrm>
          <a:prstGeom prst="rect">
            <a:avLst/>
          </a:prstGeom>
        </p:spPr>
      </p:pic>
      <p:pic>
        <p:nvPicPr>
          <p:cNvPr id="4" name="图片 3">
            <a:extLst>
              <a:ext uri="{FF2B5EF4-FFF2-40B4-BE49-F238E27FC236}">
                <a16:creationId xmlns:a16="http://schemas.microsoft.com/office/drawing/2014/main" id="{94ECDE56-AD18-C3BF-1FFB-EEE13D1A6BBE}"/>
              </a:ext>
            </a:extLst>
          </p:cNvPr>
          <p:cNvPicPr>
            <a:picLocks noChangeAspect="1"/>
          </p:cNvPicPr>
          <p:nvPr/>
        </p:nvPicPr>
        <p:blipFill>
          <a:blip r:embed="rId6"/>
          <a:stretch>
            <a:fillRect/>
          </a:stretch>
        </p:blipFill>
        <p:spPr>
          <a:xfrm>
            <a:off x="6096000" y="2190933"/>
            <a:ext cx="5923946" cy="2975176"/>
          </a:xfrm>
          <a:prstGeom prst="rect">
            <a:avLst/>
          </a:prstGeom>
        </p:spPr>
      </p:pic>
    </p:spTree>
    <p:extLst>
      <p:ext uri="{BB962C8B-B14F-4D97-AF65-F5344CB8AC3E}">
        <p14:creationId xmlns:p14="http://schemas.microsoft.com/office/powerpoint/2010/main" val="138918235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19539</TotalTime>
  <Words>18568</Words>
  <Application>Microsoft Office PowerPoint</Application>
  <PresentationFormat>宽屏</PresentationFormat>
  <Paragraphs>1199</Paragraphs>
  <Slides>105</Slides>
  <Notes>105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105</vt:i4>
      </vt:variant>
    </vt:vector>
  </HeadingPairs>
  <TitlesOfParts>
    <vt:vector size="115" baseType="lpstr">
      <vt:lpstr>PMingLiU-ExtB</vt:lpstr>
      <vt:lpstr>微软雅黑</vt:lpstr>
      <vt:lpstr>Arial</vt:lpstr>
      <vt:lpstr>Calibri</vt:lpstr>
      <vt:lpstr>Calibri Light</vt:lpstr>
      <vt:lpstr>Cambria Math</vt:lpstr>
      <vt:lpstr>Impact</vt:lpstr>
      <vt:lpstr>Times New Roman</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牛末寒</dc:creator>
  <cp:lastModifiedBy>末寒 牛</cp:lastModifiedBy>
  <cp:revision>2016</cp:revision>
  <dcterms:created xsi:type="dcterms:W3CDTF">2019-05-02T06:45:00Z</dcterms:created>
  <dcterms:modified xsi:type="dcterms:W3CDTF">2025-04-18T07:06:09Z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ICV">
    <vt:lpwstr>D87C3B92FDC749DEB59DD32930CFB9ED_13</vt:lpwstr>
  </property>
</Properties>
</file>